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3"/>
  </p:notesMasterIdLst>
  <p:handoutMasterIdLst>
    <p:handoutMasterId r:id="rId14"/>
  </p:handoutMasterIdLst>
  <p:sldIdLst>
    <p:sldId id="1337" r:id="rId2"/>
    <p:sldId id="2152" r:id="rId3"/>
    <p:sldId id="2154" r:id="rId4"/>
    <p:sldId id="2153" r:id="rId5"/>
    <p:sldId id="2155" r:id="rId6"/>
    <p:sldId id="2156" r:id="rId7"/>
    <p:sldId id="2158" r:id="rId8"/>
    <p:sldId id="2157" r:id="rId9"/>
    <p:sldId id="2159" r:id="rId10"/>
    <p:sldId id="2160" r:id="rId11"/>
    <p:sldId id="2161" r:id="rId12"/>
  </p:sldIdLst>
  <p:sldSz cx="9144000" cy="6858000" type="screen4x3"/>
  <p:notesSz cx="6881813" cy="9296400"/>
  <p:defaultTextStyle>
    <a:defPPr>
      <a:defRPr lang="en-GB"/>
    </a:defPPr>
    <a:lvl1pPr algn="l" rtl="0" fontAlgn="base">
      <a:spcBef>
        <a:spcPct val="0"/>
      </a:spcBef>
      <a:spcAft>
        <a:spcPct val="0"/>
      </a:spcAft>
      <a:defRPr sz="20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0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0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0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0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0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0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0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000" kern="1200">
        <a:solidFill>
          <a:schemeClr val="tx1"/>
        </a:solidFill>
        <a:latin typeface="Times New Roman" pitchFamily="18"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FF0000"/>
    <a:srgbClr val="C72505"/>
    <a:srgbClr val="CC3300"/>
    <a:srgbClr val="FF8029"/>
    <a:srgbClr val="FF6600"/>
    <a:srgbClr val="FFAD09"/>
    <a:srgbClr val="FFFF00"/>
    <a:srgbClr val="FD5D2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369" autoAdjust="0"/>
    <p:restoredTop sz="94796" autoAdjust="0"/>
  </p:normalViewPr>
  <p:slideViewPr>
    <p:cSldViewPr>
      <p:cViewPr>
        <p:scale>
          <a:sx n="66" d="100"/>
          <a:sy n="66" d="100"/>
        </p:scale>
        <p:origin x="-828"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75" d="100"/>
          <a:sy n="75" d="100"/>
        </p:scale>
        <p:origin x="-1368" y="-72"/>
      </p:cViewPr>
      <p:guideLst>
        <p:guide orient="horz" pos="2928"/>
        <p:guide pos="216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9202" name="Rectangle 2"/>
          <p:cNvSpPr>
            <a:spLocks noGrp="1" noChangeArrowheads="1"/>
          </p:cNvSpPr>
          <p:nvPr>
            <p:ph type="hdr" sz="quarter"/>
          </p:nvPr>
        </p:nvSpPr>
        <p:spPr bwMode="auto">
          <a:xfrm>
            <a:off x="0" y="0"/>
            <a:ext cx="2981325" cy="465138"/>
          </a:xfrm>
          <a:prstGeom prst="rect">
            <a:avLst/>
          </a:prstGeom>
          <a:noFill/>
          <a:ln w="9525">
            <a:noFill/>
            <a:miter lim="800000"/>
            <a:headEnd/>
            <a:tailEnd/>
          </a:ln>
          <a:effectLst/>
        </p:spPr>
        <p:txBody>
          <a:bodyPr vert="horz" wrap="square" lIns="93158" tIns="46579" rIns="93158" bIns="46579" numCol="1" anchor="t" anchorCtr="0" compatLnSpc="1">
            <a:prstTxWarp prst="textNoShape">
              <a:avLst/>
            </a:prstTxWarp>
          </a:bodyPr>
          <a:lstStyle>
            <a:lvl1pPr defTabSz="931863">
              <a:defRPr sz="1200"/>
            </a:lvl1pPr>
          </a:lstStyle>
          <a:p>
            <a:pPr>
              <a:defRPr/>
            </a:pPr>
            <a:endParaRPr lang="en-US"/>
          </a:p>
        </p:txBody>
      </p:sp>
      <p:sp>
        <p:nvSpPr>
          <p:cNvPr id="179203" name="Rectangle 3"/>
          <p:cNvSpPr>
            <a:spLocks noGrp="1" noChangeArrowheads="1"/>
          </p:cNvSpPr>
          <p:nvPr>
            <p:ph type="dt" sz="quarter" idx="1"/>
          </p:nvPr>
        </p:nvSpPr>
        <p:spPr bwMode="auto">
          <a:xfrm>
            <a:off x="3900488" y="0"/>
            <a:ext cx="2981325" cy="465138"/>
          </a:xfrm>
          <a:prstGeom prst="rect">
            <a:avLst/>
          </a:prstGeom>
          <a:noFill/>
          <a:ln w="9525">
            <a:noFill/>
            <a:miter lim="800000"/>
            <a:headEnd/>
            <a:tailEnd/>
          </a:ln>
          <a:effectLst/>
        </p:spPr>
        <p:txBody>
          <a:bodyPr vert="horz" wrap="square" lIns="93158" tIns="46579" rIns="93158" bIns="46579" numCol="1" anchor="t" anchorCtr="0" compatLnSpc="1">
            <a:prstTxWarp prst="textNoShape">
              <a:avLst/>
            </a:prstTxWarp>
          </a:bodyPr>
          <a:lstStyle>
            <a:lvl1pPr algn="r" defTabSz="931863">
              <a:defRPr sz="1200"/>
            </a:lvl1pPr>
          </a:lstStyle>
          <a:p>
            <a:pPr>
              <a:defRPr/>
            </a:pPr>
            <a:endParaRPr lang="en-US"/>
          </a:p>
        </p:txBody>
      </p:sp>
      <p:sp>
        <p:nvSpPr>
          <p:cNvPr id="179204" name="Rectangle 4"/>
          <p:cNvSpPr>
            <a:spLocks noGrp="1" noChangeArrowheads="1"/>
          </p:cNvSpPr>
          <p:nvPr>
            <p:ph type="ftr" sz="quarter" idx="2"/>
          </p:nvPr>
        </p:nvSpPr>
        <p:spPr bwMode="auto">
          <a:xfrm>
            <a:off x="0" y="8831263"/>
            <a:ext cx="2981325" cy="465137"/>
          </a:xfrm>
          <a:prstGeom prst="rect">
            <a:avLst/>
          </a:prstGeom>
          <a:noFill/>
          <a:ln w="9525">
            <a:noFill/>
            <a:miter lim="800000"/>
            <a:headEnd/>
            <a:tailEnd/>
          </a:ln>
          <a:effectLst/>
        </p:spPr>
        <p:txBody>
          <a:bodyPr vert="horz" wrap="square" lIns="93158" tIns="46579" rIns="93158" bIns="46579" numCol="1" anchor="b" anchorCtr="0" compatLnSpc="1">
            <a:prstTxWarp prst="textNoShape">
              <a:avLst/>
            </a:prstTxWarp>
          </a:bodyPr>
          <a:lstStyle>
            <a:lvl1pPr defTabSz="931863">
              <a:defRPr sz="1200"/>
            </a:lvl1pPr>
          </a:lstStyle>
          <a:p>
            <a:pPr>
              <a:defRPr/>
            </a:pPr>
            <a:endParaRPr lang="en-US"/>
          </a:p>
        </p:txBody>
      </p:sp>
      <p:sp>
        <p:nvSpPr>
          <p:cNvPr id="179205" name="Rectangle 5"/>
          <p:cNvSpPr>
            <a:spLocks noGrp="1" noChangeArrowheads="1"/>
          </p:cNvSpPr>
          <p:nvPr>
            <p:ph type="sldNum" sz="quarter" idx="3"/>
          </p:nvPr>
        </p:nvSpPr>
        <p:spPr bwMode="auto">
          <a:xfrm>
            <a:off x="3900488" y="8831263"/>
            <a:ext cx="2981325" cy="465137"/>
          </a:xfrm>
          <a:prstGeom prst="rect">
            <a:avLst/>
          </a:prstGeom>
          <a:noFill/>
          <a:ln w="9525">
            <a:noFill/>
            <a:miter lim="800000"/>
            <a:headEnd/>
            <a:tailEnd/>
          </a:ln>
          <a:effectLst/>
        </p:spPr>
        <p:txBody>
          <a:bodyPr vert="horz" wrap="square" lIns="93158" tIns="46579" rIns="93158" bIns="46579" numCol="1" anchor="b" anchorCtr="0" compatLnSpc="1">
            <a:prstTxWarp prst="textNoShape">
              <a:avLst/>
            </a:prstTxWarp>
          </a:bodyPr>
          <a:lstStyle>
            <a:lvl1pPr algn="r" defTabSz="931863">
              <a:defRPr sz="1200"/>
            </a:lvl1pPr>
          </a:lstStyle>
          <a:p>
            <a:pPr>
              <a:defRPr/>
            </a:pPr>
            <a:fld id="{9BB2DB2A-89B4-4105-A5D2-461E9392EB5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81325" cy="465138"/>
          </a:xfrm>
          <a:prstGeom prst="rect">
            <a:avLst/>
          </a:prstGeom>
          <a:noFill/>
          <a:ln w="9525">
            <a:noFill/>
            <a:miter lim="800000"/>
            <a:headEnd/>
            <a:tailEnd/>
          </a:ln>
          <a:effectLst/>
        </p:spPr>
        <p:txBody>
          <a:bodyPr vert="horz" wrap="square" lIns="93158" tIns="46579" rIns="93158" bIns="46579" numCol="1" anchor="t" anchorCtr="0" compatLnSpc="1">
            <a:prstTxWarp prst="textNoShape">
              <a:avLst/>
            </a:prstTxWarp>
          </a:bodyPr>
          <a:lstStyle>
            <a:lvl1pPr defTabSz="931863">
              <a:defRPr sz="1200"/>
            </a:lvl1pPr>
          </a:lstStyle>
          <a:p>
            <a:pPr>
              <a:defRPr/>
            </a:pPr>
            <a:endParaRPr lang="en-GB"/>
          </a:p>
        </p:txBody>
      </p:sp>
      <p:sp>
        <p:nvSpPr>
          <p:cNvPr id="7171" name="Rectangle 3"/>
          <p:cNvSpPr>
            <a:spLocks noGrp="1" noChangeArrowheads="1"/>
          </p:cNvSpPr>
          <p:nvPr>
            <p:ph type="dt" idx="1"/>
          </p:nvPr>
        </p:nvSpPr>
        <p:spPr bwMode="auto">
          <a:xfrm>
            <a:off x="3900488" y="0"/>
            <a:ext cx="2981325" cy="465138"/>
          </a:xfrm>
          <a:prstGeom prst="rect">
            <a:avLst/>
          </a:prstGeom>
          <a:noFill/>
          <a:ln w="9525">
            <a:noFill/>
            <a:miter lim="800000"/>
            <a:headEnd/>
            <a:tailEnd/>
          </a:ln>
          <a:effectLst/>
        </p:spPr>
        <p:txBody>
          <a:bodyPr vert="horz" wrap="square" lIns="93158" tIns="46579" rIns="93158" bIns="46579" numCol="1" anchor="t" anchorCtr="0" compatLnSpc="1">
            <a:prstTxWarp prst="textNoShape">
              <a:avLst/>
            </a:prstTxWarp>
          </a:bodyPr>
          <a:lstStyle>
            <a:lvl1pPr algn="r" defTabSz="931863">
              <a:defRPr sz="1200"/>
            </a:lvl1pPr>
          </a:lstStyle>
          <a:p>
            <a:pPr>
              <a:defRPr/>
            </a:pPr>
            <a:endParaRPr lang="en-GB"/>
          </a:p>
        </p:txBody>
      </p:sp>
      <p:sp>
        <p:nvSpPr>
          <p:cNvPr id="67588" name="Rectangle 4"/>
          <p:cNvSpPr>
            <a:spLocks noGrp="1" noRot="1" noChangeAspect="1"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915988" y="4416425"/>
            <a:ext cx="5049837" cy="4183063"/>
          </a:xfrm>
          <a:prstGeom prst="rect">
            <a:avLst/>
          </a:prstGeom>
          <a:noFill/>
          <a:ln w="9525">
            <a:noFill/>
            <a:miter lim="800000"/>
            <a:headEnd/>
            <a:tailEnd/>
          </a:ln>
          <a:effectLst/>
        </p:spPr>
        <p:txBody>
          <a:bodyPr vert="horz" wrap="square" lIns="93158" tIns="46579" rIns="93158" bIns="4657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7174" name="Rectangle 6"/>
          <p:cNvSpPr>
            <a:spLocks noGrp="1" noChangeArrowheads="1"/>
          </p:cNvSpPr>
          <p:nvPr>
            <p:ph type="ftr" sz="quarter" idx="4"/>
          </p:nvPr>
        </p:nvSpPr>
        <p:spPr bwMode="auto">
          <a:xfrm>
            <a:off x="0" y="8831263"/>
            <a:ext cx="2981325" cy="465137"/>
          </a:xfrm>
          <a:prstGeom prst="rect">
            <a:avLst/>
          </a:prstGeom>
          <a:noFill/>
          <a:ln w="9525">
            <a:noFill/>
            <a:miter lim="800000"/>
            <a:headEnd/>
            <a:tailEnd/>
          </a:ln>
          <a:effectLst/>
        </p:spPr>
        <p:txBody>
          <a:bodyPr vert="horz" wrap="square" lIns="93158" tIns="46579" rIns="93158" bIns="46579" numCol="1" anchor="b" anchorCtr="0" compatLnSpc="1">
            <a:prstTxWarp prst="textNoShape">
              <a:avLst/>
            </a:prstTxWarp>
          </a:bodyPr>
          <a:lstStyle>
            <a:lvl1pPr defTabSz="931863">
              <a:defRPr sz="1200"/>
            </a:lvl1pPr>
          </a:lstStyle>
          <a:p>
            <a:pPr>
              <a:defRPr/>
            </a:pPr>
            <a:endParaRPr lang="en-GB"/>
          </a:p>
        </p:txBody>
      </p:sp>
      <p:sp>
        <p:nvSpPr>
          <p:cNvPr id="7175" name="Rectangle 7"/>
          <p:cNvSpPr>
            <a:spLocks noGrp="1" noChangeArrowheads="1"/>
          </p:cNvSpPr>
          <p:nvPr>
            <p:ph type="sldNum" sz="quarter" idx="5"/>
          </p:nvPr>
        </p:nvSpPr>
        <p:spPr bwMode="auto">
          <a:xfrm>
            <a:off x="3900488" y="8831263"/>
            <a:ext cx="2981325" cy="465137"/>
          </a:xfrm>
          <a:prstGeom prst="rect">
            <a:avLst/>
          </a:prstGeom>
          <a:noFill/>
          <a:ln w="9525">
            <a:noFill/>
            <a:miter lim="800000"/>
            <a:headEnd/>
            <a:tailEnd/>
          </a:ln>
          <a:effectLst/>
        </p:spPr>
        <p:txBody>
          <a:bodyPr vert="horz" wrap="square" lIns="93158" tIns="46579" rIns="93158" bIns="46579" numCol="1" anchor="b" anchorCtr="0" compatLnSpc="1">
            <a:prstTxWarp prst="textNoShape">
              <a:avLst/>
            </a:prstTxWarp>
          </a:bodyPr>
          <a:lstStyle>
            <a:lvl1pPr algn="r" defTabSz="931863">
              <a:defRPr sz="1200"/>
            </a:lvl1pPr>
          </a:lstStyle>
          <a:p>
            <a:pPr>
              <a:defRPr/>
            </a:pPr>
            <a:fld id="{8EB55C94-430F-4BBF-954E-7DC39D3667EA}"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F685B5B5-FA75-44D2-B5A4-F2914E39F88C}" type="slidenum">
              <a:rPr lang="en-GB" smtClean="0"/>
              <a:pPr/>
              <a:t>1</a:t>
            </a:fld>
            <a:endParaRPr lang="en-GB" smtClean="0"/>
          </a:p>
        </p:txBody>
      </p:sp>
      <p:sp>
        <p:nvSpPr>
          <p:cNvPr id="68611" name="Rectangle 2"/>
          <p:cNvSpPr>
            <a:spLocks noGrp="1" noRot="1" noChangeAspect="1" noChangeArrowheads="1" noTextEdit="1"/>
          </p:cNvSpPr>
          <p:nvPr>
            <p:ph type="sldImg"/>
          </p:nvPr>
        </p:nvSpPr>
        <p:spPr>
          <a:solidFill>
            <a:srgbClr val="FFFFFF"/>
          </a:solidFill>
          <a:ln/>
        </p:spPr>
      </p:sp>
      <p:sp>
        <p:nvSpPr>
          <p:cNvPr id="68612" name="Rectangle 3"/>
          <p:cNvSpPr>
            <a:spLocks noGrp="1" noChangeArrowheads="1"/>
          </p:cNvSpPr>
          <p:nvPr>
            <p:ph type="body" idx="1"/>
          </p:nvPr>
        </p:nvSpPr>
        <p:spPr>
          <a:solidFill>
            <a:srgbClr val="FFFFFF"/>
          </a:solidFill>
          <a:ln>
            <a:solidFill>
              <a:srgbClr val="000000"/>
            </a:solidFill>
          </a:ln>
        </p:spPr>
        <p:txBody>
          <a:bodyPr lIns="91650" tIns="45825" rIns="91650" bIns="45825"/>
          <a:lstStyle/>
          <a:p>
            <a:pPr eaLnBrk="1" hangingPunct="1"/>
            <a:endParaRPr lang="fr-FR" smtClean="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7DA93"/>
        </a:solidFill>
        <a:effectLst/>
      </p:bgPr>
    </p:bg>
    <p:spTree>
      <p:nvGrpSpPr>
        <p:cNvPr id="1" name=""/>
        <p:cNvGrpSpPr/>
        <p:nvPr/>
      </p:nvGrpSpPr>
      <p:grpSpPr>
        <a:xfrm>
          <a:off x="0" y="0"/>
          <a:ext cx="0" cy="0"/>
          <a:chOff x="0" y="0"/>
          <a:chExt cx="0" cy="0"/>
        </a:xfrm>
      </p:grpSpPr>
    </p:spTree>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E858C61A-4EA8-4C7A-98EF-4A6823EA993E}" type="slidenum">
              <a:rPr lang="en-US"/>
              <a:pPr>
                <a:defRPr/>
              </a:pPr>
              <a:t>‹#›</a:t>
            </a:fld>
            <a:endParaRPr lang="en-US"/>
          </a:p>
        </p:txBody>
      </p:sp>
    </p:spTree>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013" y="0"/>
            <a:ext cx="2185987" cy="61991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95288" y="0"/>
            <a:ext cx="6410325" cy="61991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D6707E6B-E487-4822-89EE-5B186A446311}" type="slidenum">
              <a:rPr lang="en-US"/>
              <a:pPr>
                <a:defRPr/>
              </a:pPr>
              <a:t>‹#›</a:t>
            </a:fld>
            <a:endParaRPr lang="en-US"/>
          </a:p>
        </p:txBody>
      </p:sp>
    </p:spTree>
  </p:cSld>
  <p:clrMapOvr>
    <a:masterClrMapping/>
  </p:clrMapOvr>
  <p:transition advClick="0"/>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1979613" y="0"/>
            <a:ext cx="7164387" cy="9810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95288" y="1412875"/>
            <a:ext cx="4038600" cy="4786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586288" y="1412875"/>
            <a:ext cx="4038600" cy="4786313"/>
          </a:xfrm>
        </p:spPr>
        <p:txBody>
          <a:bodyPr/>
          <a:lstStyle/>
          <a:p>
            <a:pPr lvl="0"/>
            <a:endParaRPr lang="en-US" noProof="0" smtClean="0"/>
          </a:p>
        </p:txBody>
      </p:sp>
      <p:sp>
        <p:nvSpPr>
          <p:cNvPr id="5" name="Rectangle 6"/>
          <p:cNvSpPr>
            <a:spLocks noGrp="1" noChangeArrowheads="1"/>
          </p:cNvSpPr>
          <p:nvPr>
            <p:ph type="sldNum" sz="quarter" idx="10"/>
          </p:nvPr>
        </p:nvSpPr>
        <p:spPr>
          <a:ln/>
        </p:spPr>
        <p:txBody>
          <a:bodyPr/>
          <a:lstStyle>
            <a:lvl1pPr>
              <a:defRPr/>
            </a:lvl1pPr>
          </a:lstStyle>
          <a:p>
            <a:pPr>
              <a:defRPr/>
            </a:pPr>
            <a:fld id="{7D8AEB87-3F5E-4804-9354-FF21E0C0C1F1}" type="slidenum">
              <a:rPr lang="en-US"/>
              <a:pPr>
                <a:defRPr/>
              </a:pPr>
              <a:t>‹#›</a:t>
            </a:fld>
            <a:endParaRPr lang="en-US"/>
          </a:p>
        </p:txBody>
      </p:sp>
    </p:spTree>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753BA92-5AF5-4708-9A0B-E14F150ACE9A}" type="slidenum">
              <a:rPr lang="en-US"/>
              <a:pPr>
                <a:defRPr/>
              </a:pPr>
              <a:t>‹#›</a:t>
            </a:fld>
            <a:endParaRPr lang="en-US"/>
          </a:p>
        </p:txBody>
      </p:sp>
    </p:spTree>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1625F24B-1AD4-48D2-AC33-933323B8C979}" type="slidenum">
              <a:rPr lang="en-US"/>
              <a:pPr>
                <a:defRPr/>
              </a:pPr>
              <a:t>‹#›</a:t>
            </a:fld>
            <a:endParaRPr lang="en-US"/>
          </a:p>
        </p:txBody>
      </p:sp>
    </p:spTree>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95288" y="1412875"/>
            <a:ext cx="4038600" cy="47863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86288" y="1412875"/>
            <a:ext cx="4038600" cy="47863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2E7A2AF7-4D78-4841-AF2B-26B882478905}" type="slidenum">
              <a:rPr lang="en-US"/>
              <a:pPr>
                <a:defRPr/>
              </a:pPr>
              <a:t>‹#›</a:t>
            </a:fld>
            <a:endParaRPr lang="en-US"/>
          </a:p>
        </p:txBody>
      </p:sp>
    </p:spTree>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1ACE83E9-7044-4C38-A776-9428B3BE71DC}" type="slidenum">
              <a:rPr lang="en-US"/>
              <a:pPr>
                <a:defRPr/>
              </a:pPr>
              <a:t>‹#›</a:t>
            </a:fld>
            <a:endParaRPr lang="en-US"/>
          </a:p>
        </p:txBody>
      </p:sp>
    </p:spTree>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E83801B7-315A-4698-92D5-DE75D97652DA}" type="slidenum">
              <a:rPr lang="en-US"/>
              <a:pPr>
                <a:defRPr/>
              </a:pPr>
              <a:t>‹#›</a:t>
            </a:fld>
            <a:endParaRPr lang="en-US"/>
          </a:p>
        </p:txBody>
      </p:sp>
    </p:spTree>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A1ECE3E2-9C80-466F-A9DD-9D1051852C16}" type="slidenum">
              <a:rPr lang="en-US"/>
              <a:pPr>
                <a:defRPr/>
              </a:pPr>
              <a:t>‹#›</a:t>
            </a:fld>
            <a:endParaRPr lang="en-US"/>
          </a:p>
        </p:txBody>
      </p:sp>
    </p:spTree>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BE1713A-6BC7-471A-A7B0-BC1E1F0CC45C}" type="slidenum">
              <a:rPr lang="en-US"/>
              <a:pPr>
                <a:defRPr/>
              </a:pPr>
              <a:t>‹#›</a:t>
            </a:fld>
            <a:endParaRPr lang="en-US"/>
          </a:p>
        </p:txBody>
      </p:sp>
    </p:spTree>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187C4048-91B6-4305-8A76-C2AB8905B00B}" type="slidenum">
              <a:rPr lang="en-US"/>
              <a:pPr>
                <a:defRPr/>
              </a:pPr>
              <a:t>‹#›</a:t>
            </a:fld>
            <a:endParaRPr lang="en-US"/>
          </a:p>
        </p:txBody>
      </p:sp>
    </p:spTree>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437711" name="Rectangle 15"/>
          <p:cNvSpPr>
            <a:spLocks noChangeArrowheads="1"/>
          </p:cNvSpPr>
          <p:nvPr userDrawn="1"/>
        </p:nvSpPr>
        <p:spPr bwMode="auto">
          <a:xfrm>
            <a:off x="0" y="0"/>
            <a:ext cx="9144000" cy="1052513"/>
          </a:xfrm>
          <a:prstGeom prst="rect">
            <a:avLst/>
          </a:prstGeom>
          <a:solidFill>
            <a:srgbClr val="F7DA93"/>
          </a:solidFill>
          <a:ln w="9525">
            <a:noFill/>
            <a:miter lim="800000"/>
            <a:headEnd/>
            <a:tailEnd/>
          </a:ln>
          <a:effectLst/>
        </p:spPr>
        <p:txBody>
          <a:bodyPr wrap="none" anchor="ctr"/>
          <a:lstStyle/>
          <a:p>
            <a:pPr>
              <a:defRPr/>
            </a:pPr>
            <a:endParaRPr lang="en-US"/>
          </a:p>
        </p:txBody>
      </p:sp>
      <p:sp>
        <p:nvSpPr>
          <p:cNvPr id="8195" name="Rectangle 2"/>
          <p:cNvSpPr>
            <a:spLocks noGrp="1" noChangeArrowheads="1"/>
          </p:cNvSpPr>
          <p:nvPr>
            <p:ph type="title"/>
          </p:nvPr>
        </p:nvSpPr>
        <p:spPr bwMode="auto">
          <a:xfrm>
            <a:off x="1979613" y="0"/>
            <a:ext cx="7164387" cy="9810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196" name="Rectangle 3"/>
          <p:cNvSpPr>
            <a:spLocks noGrp="1" noChangeArrowheads="1"/>
          </p:cNvSpPr>
          <p:nvPr>
            <p:ph type="body" idx="1"/>
          </p:nvPr>
        </p:nvSpPr>
        <p:spPr bwMode="auto">
          <a:xfrm>
            <a:off x="395288" y="1412875"/>
            <a:ext cx="8229600" cy="47863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377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E474A96-4FAD-4D08-90F1-3E7DAC61E642}" type="slidenum">
              <a:rPr lang="en-US"/>
              <a:pPr>
                <a:defRPr/>
              </a:pPr>
              <a:t>‹#›</a:t>
            </a:fld>
            <a:endParaRPr lang="en-US"/>
          </a:p>
        </p:txBody>
      </p:sp>
      <p:pic>
        <p:nvPicPr>
          <p:cNvPr id="8198" name="Picture 13"/>
          <p:cNvPicPr>
            <a:picLocks noChangeAspect="1" noChangeArrowheads="1"/>
          </p:cNvPicPr>
          <p:nvPr userDrawn="1"/>
        </p:nvPicPr>
        <p:blipFill>
          <a:blip r:embed="rId14" cstate="print"/>
          <a:srcRect/>
          <a:stretch>
            <a:fillRect/>
          </a:stretch>
        </p:blipFill>
        <p:spPr bwMode="auto">
          <a:xfrm>
            <a:off x="0" y="0"/>
            <a:ext cx="1979613" cy="766763"/>
          </a:xfrm>
          <a:prstGeom prst="rect">
            <a:avLst/>
          </a:prstGeom>
          <a:noFill/>
          <a:ln w="9525">
            <a:noFill/>
            <a:miter lim="800000"/>
            <a:headEnd/>
            <a:tailEnd/>
          </a:ln>
        </p:spPr>
      </p:pic>
      <p:sp>
        <p:nvSpPr>
          <p:cNvPr id="1437710" name="Rectangle 14"/>
          <p:cNvSpPr>
            <a:spLocks noChangeArrowheads="1"/>
          </p:cNvSpPr>
          <p:nvPr userDrawn="1"/>
        </p:nvSpPr>
        <p:spPr bwMode="auto">
          <a:xfrm>
            <a:off x="0" y="765175"/>
            <a:ext cx="2195513" cy="244475"/>
          </a:xfrm>
          <a:prstGeom prst="rect">
            <a:avLst/>
          </a:prstGeom>
          <a:solidFill>
            <a:srgbClr val="F7DA93"/>
          </a:solidFill>
          <a:ln w="9525">
            <a:noFill/>
            <a:miter lim="800000"/>
            <a:headEnd/>
            <a:tailEnd/>
          </a:ln>
          <a:effectLst/>
        </p:spPr>
        <p:txBody>
          <a:bodyPr>
            <a:spAutoFit/>
          </a:bodyPr>
          <a:lstStyle/>
          <a:p>
            <a:pPr>
              <a:defRPr/>
            </a:pPr>
            <a:r>
              <a:rPr lang="en-US" sz="1000" b="1">
                <a:solidFill>
                  <a:srgbClr val="003F3E"/>
                </a:solidFill>
                <a:latin typeface="Arial" charset="0"/>
              </a:rPr>
              <a:t>World Development Report 2008</a:t>
            </a:r>
          </a:p>
        </p:txBody>
      </p:sp>
    </p:spTree>
  </p:cSld>
  <p:clrMap bg1="lt1" tx1="dk1" bg2="lt2" tx2="dk2" accent1="accent1" accent2="accent2" accent3="accent3" accent4="accent4" accent5="accent5" accent6="accent6" hlink="hlink" folHlink="folHlink"/>
  <p:sldLayoutIdLst>
    <p:sldLayoutId id="2147483814"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 id="2147483813" r:id="rId12"/>
  </p:sldLayoutIdLst>
  <p:transition advClick="0"/>
  <p:timing>
    <p:tnLst>
      <p:par>
        <p:cTn id="1" dur="indefinite" restart="never" nodeType="tmRoot"/>
      </p:par>
    </p:tnLst>
  </p:timing>
  <p:hf hdr="0" ftr="0" dt="0"/>
  <p:txStyles>
    <p:titleStyle>
      <a:lvl1pPr algn="ctr" rtl="0" eaLnBrk="0" fontAlgn="base" hangingPunct="0">
        <a:spcBef>
          <a:spcPct val="0"/>
        </a:spcBef>
        <a:spcAft>
          <a:spcPct val="0"/>
        </a:spcAft>
        <a:defRPr sz="3600">
          <a:solidFill>
            <a:srgbClr val="CC5200"/>
          </a:solidFill>
          <a:latin typeface="+mj-lt"/>
          <a:ea typeface="+mj-ea"/>
          <a:cs typeface="+mj-cs"/>
        </a:defRPr>
      </a:lvl1pPr>
      <a:lvl2pPr algn="ctr" rtl="0" eaLnBrk="0" fontAlgn="base" hangingPunct="0">
        <a:spcBef>
          <a:spcPct val="0"/>
        </a:spcBef>
        <a:spcAft>
          <a:spcPct val="0"/>
        </a:spcAft>
        <a:defRPr sz="3600">
          <a:solidFill>
            <a:srgbClr val="CC5200"/>
          </a:solidFill>
          <a:latin typeface="Tahoma" pitchFamily="34" charset="0"/>
          <a:cs typeface="Arial" charset="0"/>
        </a:defRPr>
      </a:lvl2pPr>
      <a:lvl3pPr algn="ctr" rtl="0" eaLnBrk="0" fontAlgn="base" hangingPunct="0">
        <a:spcBef>
          <a:spcPct val="0"/>
        </a:spcBef>
        <a:spcAft>
          <a:spcPct val="0"/>
        </a:spcAft>
        <a:defRPr sz="3600">
          <a:solidFill>
            <a:srgbClr val="CC5200"/>
          </a:solidFill>
          <a:latin typeface="Tahoma" pitchFamily="34" charset="0"/>
          <a:cs typeface="Arial" charset="0"/>
        </a:defRPr>
      </a:lvl3pPr>
      <a:lvl4pPr algn="ctr" rtl="0" eaLnBrk="0" fontAlgn="base" hangingPunct="0">
        <a:spcBef>
          <a:spcPct val="0"/>
        </a:spcBef>
        <a:spcAft>
          <a:spcPct val="0"/>
        </a:spcAft>
        <a:defRPr sz="3600">
          <a:solidFill>
            <a:srgbClr val="CC5200"/>
          </a:solidFill>
          <a:latin typeface="Tahoma" pitchFamily="34" charset="0"/>
          <a:cs typeface="Arial" charset="0"/>
        </a:defRPr>
      </a:lvl4pPr>
      <a:lvl5pPr algn="ctr" rtl="0" eaLnBrk="0" fontAlgn="base" hangingPunct="0">
        <a:spcBef>
          <a:spcPct val="0"/>
        </a:spcBef>
        <a:spcAft>
          <a:spcPct val="0"/>
        </a:spcAft>
        <a:defRPr sz="3600">
          <a:solidFill>
            <a:srgbClr val="CC5200"/>
          </a:solidFill>
          <a:latin typeface="Tahoma" pitchFamily="34" charset="0"/>
          <a:cs typeface="Arial" charset="0"/>
        </a:defRPr>
      </a:lvl5pPr>
      <a:lvl6pPr marL="457200" algn="ctr" rtl="0" fontAlgn="base">
        <a:spcBef>
          <a:spcPct val="0"/>
        </a:spcBef>
        <a:spcAft>
          <a:spcPct val="0"/>
        </a:spcAft>
        <a:defRPr sz="3600">
          <a:solidFill>
            <a:srgbClr val="CC5200"/>
          </a:solidFill>
          <a:latin typeface="Tahoma" pitchFamily="34" charset="0"/>
          <a:cs typeface="Arial" charset="0"/>
        </a:defRPr>
      </a:lvl6pPr>
      <a:lvl7pPr marL="914400" algn="ctr" rtl="0" fontAlgn="base">
        <a:spcBef>
          <a:spcPct val="0"/>
        </a:spcBef>
        <a:spcAft>
          <a:spcPct val="0"/>
        </a:spcAft>
        <a:defRPr sz="3600">
          <a:solidFill>
            <a:srgbClr val="CC5200"/>
          </a:solidFill>
          <a:latin typeface="Tahoma" pitchFamily="34" charset="0"/>
          <a:cs typeface="Arial" charset="0"/>
        </a:defRPr>
      </a:lvl7pPr>
      <a:lvl8pPr marL="1371600" algn="ctr" rtl="0" fontAlgn="base">
        <a:spcBef>
          <a:spcPct val="0"/>
        </a:spcBef>
        <a:spcAft>
          <a:spcPct val="0"/>
        </a:spcAft>
        <a:defRPr sz="3600">
          <a:solidFill>
            <a:srgbClr val="CC5200"/>
          </a:solidFill>
          <a:latin typeface="Tahoma" pitchFamily="34" charset="0"/>
          <a:cs typeface="Arial" charset="0"/>
        </a:defRPr>
      </a:lvl8pPr>
      <a:lvl9pPr marL="1828800" algn="ctr" rtl="0" fontAlgn="base">
        <a:spcBef>
          <a:spcPct val="0"/>
        </a:spcBef>
        <a:spcAft>
          <a:spcPct val="0"/>
        </a:spcAft>
        <a:defRPr sz="3600">
          <a:solidFill>
            <a:srgbClr val="CC5200"/>
          </a:solidFill>
          <a:latin typeface="Tahoma" pitchFamily="34" charset="0"/>
          <a:cs typeface="Arial" charset="0"/>
        </a:defRPr>
      </a:lvl9pPr>
    </p:titleStyle>
    <p:bodyStyle>
      <a:lvl1pPr marL="342900" indent="-342900" algn="l" rtl="0" eaLnBrk="0" fontAlgn="base" hangingPunct="0">
        <a:spcBef>
          <a:spcPct val="20000"/>
        </a:spcBef>
        <a:spcAft>
          <a:spcPct val="0"/>
        </a:spcAft>
        <a:buClr>
          <a:srgbClr val="CC5200"/>
        </a:buClr>
        <a:buFont typeface="Wingdings" pitchFamily="2" charset="2"/>
        <a:buChar char="q"/>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CC5200"/>
        </a:buClr>
        <a:buFont typeface="Wingdings" pitchFamily="2" charset="2"/>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www.apec.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5"/>
          <p:cNvSpPr>
            <a:spLocks noGrp="1" noChangeArrowheads="1"/>
          </p:cNvSpPr>
          <p:nvPr>
            <p:ph type="ctrTitle" idx="4294967295"/>
          </p:nvPr>
        </p:nvSpPr>
        <p:spPr>
          <a:xfrm>
            <a:off x="250825" y="2347913"/>
            <a:ext cx="8713788" cy="1873250"/>
          </a:xfrm>
          <a:noFill/>
        </p:spPr>
        <p:txBody>
          <a:bodyPr/>
          <a:lstStyle/>
          <a:p>
            <a:pPr eaLnBrk="1" hangingPunct="1"/>
            <a:r>
              <a:rPr lang="en-US" sz="3200" i="1" dirty="0" smtClean="0">
                <a:solidFill>
                  <a:srgbClr val="CC5201"/>
                </a:solidFill>
              </a:rPr>
              <a:t>Lessons Learned from World Bank Work on Assessment of Agricultural Lab Capacity Needs in Developing Countries</a:t>
            </a:r>
          </a:p>
        </p:txBody>
      </p:sp>
      <p:sp>
        <p:nvSpPr>
          <p:cNvPr id="12291" name="Rectangle 16"/>
          <p:cNvSpPr>
            <a:spLocks noGrp="1" noChangeArrowheads="1"/>
          </p:cNvSpPr>
          <p:nvPr>
            <p:ph type="subTitle" idx="4294967295"/>
          </p:nvPr>
        </p:nvSpPr>
        <p:spPr>
          <a:xfrm>
            <a:off x="3203575" y="5157788"/>
            <a:ext cx="5040313" cy="1223962"/>
          </a:xfrm>
          <a:noFill/>
        </p:spPr>
        <p:txBody>
          <a:bodyPr/>
          <a:lstStyle/>
          <a:p>
            <a:pPr marL="0" indent="0" algn="ctr" eaLnBrk="1" hangingPunct="1">
              <a:lnSpc>
                <a:spcPct val="80000"/>
              </a:lnSpc>
              <a:buFont typeface="Wingdings" pitchFamily="2" charset="2"/>
              <a:buNone/>
            </a:pPr>
            <a:r>
              <a:rPr lang="en-US" sz="1800" b="1" dirty="0" smtClean="0"/>
              <a:t>John E. Lamb</a:t>
            </a:r>
          </a:p>
          <a:p>
            <a:pPr marL="0" indent="0" algn="ctr" eaLnBrk="1" hangingPunct="1">
              <a:lnSpc>
                <a:spcPct val="80000"/>
              </a:lnSpc>
              <a:buFont typeface="Wingdings" pitchFamily="2" charset="2"/>
              <a:buNone/>
            </a:pPr>
            <a:r>
              <a:rPr lang="en-US" sz="1800" dirty="0" smtClean="0"/>
              <a:t>Agro-investment Strategy Advisor </a:t>
            </a:r>
          </a:p>
          <a:p>
            <a:pPr marL="0" indent="0" algn="ctr" eaLnBrk="1" hangingPunct="1">
              <a:lnSpc>
                <a:spcPct val="80000"/>
              </a:lnSpc>
              <a:buFont typeface="Wingdings" pitchFamily="2" charset="2"/>
              <a:buNone/>
            </a:pPr>
            <a:r>
              <a:rPr lang="en-US" sz="1800" dirty="0" smtClean="0"/>
              <a:t>Agriculture and Rural Development Department</a:t>
            </a:r>
          </a:p>
          <a:p>
            <a:pPr marL="0" indent="0" algn="ctr" eaLnBrk="1" hangingPunct="1">
              <a:lnSpc>
                <a:spcPct val="80000"/>
              </a:lnSpc>
              <a:buFont typeface="Wingdings" pitchFamily="2" charset="2"/>
              <a:buNone/>
            </a:pPr>
            <a:r>
              <a:rPr lang="en-US" sz="1800" dirty="0" smtClean="0"/>
              <a:t>The World Bank, Washington DC</a:t>
            </a:r>
          </a:p>
        </p:txBody>
      </p:sp>
      <p:pic>
        <p:nvPicPr>
          <p:cNvPr id="12292" name="Picture 18" descr="worldbank"/>
          <p:cNvPicPr>
            <a:picLocks noChangeAspect="1" noChangeArrowheads="1"/>
          </p:cNvPicPr>
          <p:nvPr/>
        </p:nvPicPr>
        <p:blipFill>
          <a:blip r:embed="rId3" cstate="print"/>
          <a:srcRect/>
          <a:stretch>
            <a:fillRect/>
          </a:stretch>
        </p:blipFill>
        <p:spPr bwMode="auto">
          <a:xfrm>
            <a:off x="1258888" y="5013325"/>
            <a:ext cx="1487487" cy="1512888"/>
          </a:xfrm>
          <a:prstGeom prst="rect">
            <a:avLst/>
          </a:prstGeom>
          <a:noFill/>
          <a:ln w="9525">
            <a:noFill/>
            <a:miter lim="800000"/>
            <a:headEnd/>
            <a:tailEnd/>
          </a:ln>
        </p:spPr>
      </p:pic>
      <p:sp>
        <p:nvSpPr>
          <p:cNvPr id="12293" name="Text Box 27"/>
          <p:cNvSpPr txBox="1">
            <a:spLocks noChangeArrowheads="1"/>
          </p:cNvSpPr>
          <p:nvPr/>
        </p:nvSpPr>
        <p:spPr bwMode="auto">
          <a:xfrm>
            <a:off x="4067175" y="333375"/>
            <a:ext cx="4683125" cy="738664"/>
          </a:xfrm>
          <a:prstGeom prst="rect">
            <a:avLst/>
          </a:prstGeom>
          <a:noFill/>
          <a:ln w="9525">
            <a:noFill/>
            <a:miter lim="800000"/>
            <a:headEnd/>
            <a:tailEnd/>
          </a:ln>
        </p:spPr>
        <p:txBody>
          <a:bodyPr>
            <a:spAutoFit/>
          </a:bodyPr>
          <a:lstStyle/>
          <a:p>
            <a:pPr algn="ctr"/>
            <a:r>
              <a:rPr lang="en-US" sz="2400" b="1" dirty="0" smtClean="0"/>
              <a:t>Meeting on Lab Capacity</a:t>
            </a:r>
            <a:r>
              <a:rPr lang="en-US" sz="2400" dirty="0">
                <a:latin typeface="Tahoma" pitchFamily="34" charset="0"/>
                <a:cs typeface="Tahoma" pitchFamily="34" charset="0"/>
              </a:rPr>
              <a:t/>
            </a:r>
            <a:br>
              <a:rPr lang="en-US" sz="2400" dirty="0">
                <a:latin typeface="Tahoma" pitchFamily="34" charset="0"/>
                <a:cs typeface="Tahoma" pitchFamily="34" charset="0"/>
              </a:rPr>
            </a:br>
            <a:r>
              <a:rPr lang="en-US" sz="1800" dirty="0" smtClean="0">
                <a:latin typeface="Tahoma" pitchFamily="34" charset="0"/>
                <a:cs typeface="Tahoma" pitchFamily="34" charset="0"/>
              </a:rPr>
              <a:t>Washington, DC 27 January 2011</a:t>
            </a:r>
            <a:endParaRPr lang="en-US" sz="1800" dirty="0">
              <a:latin typeface="Tahoma" pitchFamily="34" charset="0"/>
            </a:endParaRPr>
          </a:p>
        </p:txBody>
      </p:sp>
      <p:pic>
        <p:nvPicPr>
          <p:cNvPr id="12294" name="Picture 34" descr="Asia-Pacific Economic Cooperation">
            <a:hlinkClick r:id="rId4"/>
          </p:cNvPr>
          <p:cNvPicPr>
            <a:picLocks noChangeAspect="1" noChangeArrowheads="1"/>
          </p:cNvPicPr>
          <p:nvPr/>
        </p:nvPicPr>
        <p:blipFill>
          <a:blip r:embed="rId5" cstate="print"/>
          <a:srcRect/>
          <a:stretch>
            <a:fillRect/>
          </a:stretch>
        </p:blipFill>
        <p:spPr bwMode="auto">
          <a:xfrm>
            <a:off x="865188" y="473075"/>
            <a:ext cx="2986087" cy="1300163"/>
          </a:xfrm>
          <a:prstGeom prst="rect">
            <a:avLst/>
          </a:prstGeom>
          <a:noFill/>
          <a:ln w="9525">
            <a:noFill/>
            <a:miter lim="800000"/>
            <a:headEnd/>
            <a:tailEnd/>
          </a:ln>
        </p:spPr>
      </p:pic>
    </p:spTree>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EDFD4DD7-4E6A-4054-9988-57D5CA618B95}" type="slidenum">
              <a:rPr lang="en-US" smtClean="0"/>
              <a:pPr/>
              <a:t>10</a:t>
            </a:fld>
            <a:endParaRPr lang="en-US" smtClean="0"/>
          </a:p>
        </p:txBody>
      </p:sp>
      <p:sp>
        <p:nvSpPr>
          <p:cNvPr id="28677" name="Rectangle 4"/>
          <p:cNvSpPr>
            <a:spLocks noGrp="1" noChangeArrowheads="1"/>
          </p:cNvSpPr>
          <p:nvPr>
            <p:ph type="body" idx="1"/>
          </p:nvPr>
        </p:nvSpPr>
        <p:spPr>
          <a:xfrm>
            <a:off x="181005" y="1240072"/>
            <a:ext cx="8748713" cy="5429288"/>
          </a:xfrm>
          <a:noFill/>
        </p:spPr>
        <p:txBody>
          <a:bodyPr>
            <a:normAutofit/>
          </a:bodyPr>
          <a:lstStyle/>
          <a:p>
            <a:pPr marL="514350" indent="-514350">
              <a:buFont typeface="+mj-lt"/>
              <a:buAutoNum type="arabicPeriod" startAt="14"/>
            </a:pPr>
            <a:r>
              <a:rPr lang="en-US" sz="2800" dirty="0" smtClean="0"/>
              <a:t>Donors share responsibility for the lack of financial sustainability in past investment in laboratories because of supply-driven investments, inadequate needs assessment, a relative bias toward hardware procurement, insufficient provision for recurrent supply and maintenance costs, neglect of institutional mandates or limitations, and/or too short periods of external support for capacity building.</a:t>
            </a:r>
            <a:endParaRPr lang="en-US" dirty="0" smtClean="0">
              <a:latin typeface="Tahoma" pitchFamily="34" charset="0"/>
              <a:ea typeface="Tahoma" pitchFamily="34" charset="0"/>
              <a:cs typeface="Tahoma" pitchFamily="34" charset="0"/>
            </a:endParaRPr>
          </a:p>
        </p:txBody>
      </p:sp>
      <p:sp>
        <p:nvSpPr>
          <p:cNvPr id="5" name="Rectangle 7"/>
          <p:cNvSpPr>
            <a:spLocks noChangeArrowheads="1"/>
          </p:cNvSpPr>
          <p:nvPr/>
        </p:nvSpPr>
        <p:spPr bwMode="auto">
          <a:xfrm>
            <a:off x="0" y="0"/>
            <a:ext cx="2124075" cy="1052513"/>
          </a:xfrm>
          <a:prstGeom prst="rect">
            <a:avLst/>
          </a:prstGeom>
          <a:solidFill>
            <a:srgbClr val="F7DA93"/>
          </a:solidFill>
          <a:ln w="9525">
            <a:noFill/>
            <a:miter lim="800000"/>
            <a:headEnd/>
            <a:tailEnd/>
          </a:ln>
        </p:spPr>
        <p:txBody>
          <a:bodyPr wrap="none" anchor="ctr"/>
          <a:lstStyle/>
          <a:p>
            <a:endParaRPr lang="en-US"/>
          </a:p>
        </p:txBody>
      </p:sp>
      <p:sp>
        <p:nvSpPr>
          <p:cNvPr id="28676" name="Rectangle 3"/>
          <p:cNvSpPr>
            <a:spLocks noGrp="1" noChangeArrowheads="1"/>
          </p:cNvSpPr>
          <p:nvPr>
            <p:ph type="title"/>
          </p:nvPr>
        </p:nvSpPr>
        <p:spPr>
          <a:xfrm>
            <a:off x="34925" y="0"/>
            <a:ext cx="9109075" cy="981075"/>
          </a:xfrm>
        </p:spPr>
        <p:txBody>
          <a:bodyPr/>
          <a:lstStyle/>
          <a:p>
            <a:pPr eaLnBrk="1" hangingPunct="1"/>
            <a:r>
              <a:rPr lang="en-US" sz="3200" dirty="0" smtClean="0">
                <a:solidFill>
                  <a:srgbClr val="CC3300"/>
                </a:solidFill>
                <a:latin typeface="Tahoma" pitchFamily="34" charset="0"/>
                <a:ea typeface="Tahoma" pitchFamily="34" charset="0"/>
                <a:cs typeface="Tahoma" pitchFamily="34" charset="0"/>
              </a:rPr>
              <a:t>General Findings (cont.)</a:t>
            </a:r>
            <a:endParaRPr lang="en-US" dirty="0" smtClean="0">
              <a:solidFill>
                <a:srgbClr val="CC330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EDFD4DD7-4E6A-4054-9988-57D5CA618B95}" type="slidenum">
              <a:rPr lang="en-US" smtClean="0"/>
              <a:pPr/>
              <a:t>11</a:t>
            </a:fld>
            <a:endParaRPr lang="en-US" smtClean="0"/>
          </a:p>
        </p:txBody>
      </p:sp>
      <p:sp>
        <p:nvSpPr>
          <p:cNvPr id="5" name="Rectangle 7"/>
          <p:cNvSpPr>
            <a:spLocks noChangeArrowheads="1"/>
          </p:cNvSpPr>
          <p:nvPr/>
        </p:nvSpPr>
        <p:spPr bwMode="auto">
          <a:xfrm>
            <a:off x="0" y="0"/>
            <a:ext cx="2124075" cy="1052513"/>
          </a:xfrm>
          <a:prstGeom prst="rect">
            <a:avLst/>
          </a:prstGeom>
          <a:solidFill>
            <a:srgbClr val="F7DA93"/>
          </a:solidFill>
          <a:ln w="9525">
            <a:noFill/>
            <a:miter lim="800000"/>
            <a:headEnd/>
            <a:tailEnd/>
          </a:ln>
        </p:spPr>
        <p:txBody>
          <a:bodyPr wrap="none" anchor="ctr"/>
          <a:lstStyle/>
          <a:p>
            <a:endParaRPr lang="en-US"/>
          </a:p>
        </p:txBody>
      </p:sp>
      <p:sp>
        <p:nvSpPr>
          <p:cNvPr id="28676" name="Rectangle 3"/>
          <p:cNvSpPr>
            <a:spLocks noGrp="1" noChangeArrowheads="1"/>
          </p:cNvSpPr>
          <p:nvPr>
            <p:ph type="title"/>
          </p:nvPr>
        </p:nvSpPr>
        <p:spPr>
          <a:xfrm>
            <a:off x="34925" y="0"/>
            <a:ext cx="9109075" cy="981075"/>
          </a:xfrm>
        </p:spPr>
        <p:txBody>
          <a:bodyPr/>
          <a:lstStyle/>
          <a:p>
            <a:pPr eaLnBrk="1" hangingPunct="1"/>
            <a:r>
              <a:rPr lang="en-US" sz="3200" dirty="0" smtClean="0">
                <a:solidFill>
                  <a:srgbClr val="CC3300"/>
                </a:solidFill>
                <a:latin typeface="Tahoma" pitchFamily="34" charset="0"/>
                <a:ea typeface="Tahoma" pitchFamily="34" charset="0"/>
                <a:cs typeface="Tahoma" pitchFamily="34" charset="0"/>
              </a:rPr>
              <a:t>Recommendations</a:t>
            </a:r>
            <a:endParaRPr lang="en-US" dirty="0" smtClean="0">
              <a:solidFill>
                <a:srgbClr val="CC3300"/>
              </a:solidFill>
              <a:latin typeface="Tahoma" pitchFamily="34" charset="0"/>
              <a:ea typeface="Tahoma" pitchFamily="34" charset="0"/>
              <a:cs typeface="Tahoma" pitchFamily="34" charset="0"/>
            </a:endParaRPr>
          </a:p>
        </p:txBody>
      </p:sp>
      <p:sp>
        <p:nvSpPr>
          <p:cNvPr id="6" name="TextBox 5"/>
          <p:cNvSpPr txBox="1"/>
          <p:nvPr/>
        </p:nvSpPr>
        <p:spPr>
          <a:xfrm>
            <a:off x="1331640" y="2344812"/>
            <a:ext cx="6912768" cy="2308324"/>
          </a:xfrm>
          <a:prstGeom prst="rect">
            <a:avLst/>
          </a:prstGeom>
          <a:noFill/>
        </p:spPr>
        <p:txBody>
          <a:bodyPr wrap="square" rtlCol="0">
            <a:spAutoFit/>
          </a:bodyPr>
          <a:lstStyle/>
          <a:p>
            <a:pPr algn="ctr"/>
            <a:r>
              <a:rPr lang="en-US" sz="3600" i="1" dirty="0" smtClean="0">
                <a:solidFill>
                  <a:srgbClr val="FF0000"/>
                </a:solidFill>
                <a:latin typeface="Tahoma" pitchFamily="34" charset="0"/>
                <a:ea typeface="Tahoma" pitchFamily="34" charset="0"/>
                <a:cs typeface="Tahoma" pitchFamily="34" charset="0"/>
              </a:rPr>
              <a:t>Approximately 25 specific recommendations were made, which will be shared in writing on demand.</a:t>
            </a:r>
            <a:r>
              <a:rPr lang="en-US" sz="3600" dirty="0" smtClean="0">
                <a:solidFill>
                  <a:srgbClr val="FF0000"/>
                </a:solidFill>
                <a:latin typeface="Tahoma" pitchFamily="34" charset="0"/>
                <a:ea typeface="Tahoma" pitchFamily="34" charset="0"/>
                <a:cs typeface="Tahoma" pitchFamily="34" charset="0"/>
              </a:rPr>
              <a:t> </a:t>
            </a:r>
            <a:endParaRPr lang="en-US" sz="3600" dirty="0">
              <a:solidFill>
                <a:srgbClr val="FF000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EDFD4DD7-4E6A-4054-9988-57D5CA618B95}" type="slidenum">
              <a:rPr lang="en-US" smtClean="0"/>
              <a:pPr/>
              <a:t>2</a:t>
            </a:fld>
            <a:endParaRPr lang="en-US" smtClean="0"/>
          </a:p>
        </p:txBody>
      </p:sp>
      <p:sp>
        <p:nvSpPr>
          <p:cNvPr id="28677" name="Rectangle 4"/>
          <p:cNvSpPr>
            <a:spLocks noGrp="1" noChangeArrowheads="1"/>
          </p:cNvSpPr>
          <p:nvPr>
            <p:ph type="body" idx="1"/>
          </p:nvPr>
        </p:nvSpPr>
        <p:spPr>
          <a:xfrm>
            <a:off x="181005" y="1240072"/>
            <a:ext cx="8748713" cy="5429288"/>
          </a:xfrm>
          <a:noFill/>
        </p:spPr>
        <p:txBody>
          <a:bodyPr>
            <a:normAutofit lnSpcReduction="10000"/>
          </a:bodyPr>
          <a:lstStyle/>
          <a:p>
            <a:pPr>
              <a:buFont typeface="Wingdings" pitchFamily="2" charset="2"/>
              <a:buChar char="§"/>
            </a:pPr>
            <a:r>
              <a:rPr lang="en-US" dirty="0" smtClean="0">
                <a:latin typeface="Tahoma" pitchFamily="34" charset="0"/>
                <a:ea typeface="Tahoma" pitchFamily="34" charset="0"/>
                <a:cs typeface="Tahoma" pitchFamily="34" charset="0"/>
              </a:rPr>
              <a:t>Over the past several decades—especially in the Nineties, it seems—the World Bank financed considerable institutional infrastructure for human and agricultural health</a:t>
            </a:r>
            <a:br>
              <a:rPr lang="en-US" dirty="0" smtClean="0">
                <a:latin typeface="Tahoma" pitchFamily="34" charset="0"/>
                <a:ea typeface="Tahoma" pitchFamily="34" charset="0"/>
                <a:cs typeface="Tahoma" pitchFamily="34" charset="0"/>
              </a:rPr>
            </a:br>
            <a:endParaRPr lang="en-US" dirty="0" smtClean="0">
              <a:latin typeface="Tahoma" pitchFamily="34" charset="0"/>
              <a:ea typeface="Tahoma" pitchFamily="34" charset="0"/>
              <a:cs typeface="Tahoma" pitchFamily="34" charset="0"/>
            </a:endParaRPr>
          </a:p>
          <a:p>
            <a:pPr>
              <a:buFont typeface="Wingdings" pitchFamily="2" charset="2"/>
              <a:buChar char="§"/>
            </a:pPr>
            <a:r>
              <a:rPr lang="en-US" dirty="0" smtClean="0">
                <a:latin typeface="Tahoma" pitchFamily="34" charset="0"/>
                <a:ea typeface="Tahoma" pitchFamily="34" charset="0"/>
                <a:cs typeface="Tahoma" pitchFamily="34" charset="0"/>
              </a:rPr>
              <a:t>This included both physical infrastructure and capacity-building </a:t>
            </a:r>
            <a:br>
              <a:rPr lang="en-US" dirty="0" smtClean="0">
                <a:latin typeface="Tahoma" pitchFamily="34" charset="0"/>
                <a:ea typeface="Tahoma" pitchFamily="34" charset="0"/>
                <a:cs typeface="Tahoma" pitchFamily="34" charset="0"/>
              </a:rPr>
            </a:br>
            <a:endParaRPr lang="en-US" dirty="0" smtClean="0">
              <a:latin typeface="Tahoma" pitchFamily="34" charset="0"/>
              <a:ea typeface="Tahoma" pitchFamily="34" charset="0"/>
              <a:cs typeface="Tahoma" pitchFamily="34" charset="0"/>
            </a:endParaRPr>
          </a:p>
          <a:p>
            <a:pPr>
              <a:buFont typeface="Wingdings" pitchFamily="2" charset="2"/>
              <a:buChar char="§"/>
            </a:pPr>
            <a:r>
              <a:rPr lang="en-US" dirty="0" smtClean="0">
                <a:latin typeface="Tahoma" pitchFamily="34" charset="0"/>
                <a:ea typeface="Tahoma" pitchFamily="34" charset="0"/>
                <a:cs typeface="Tahoma" pitchFamily="34" charset="0"/>
              </a:rPr>
              <a:t>In both of those areas, laboratory capacity figured prominently</a:t>
            </a:r>
          </a:p>
        </p:txBody>
      </p:sp>
      <p:sp>
        <p:nvSpPr>
          <p:cNvPr id="5" name="Rectangle 7"/>
          <p:cNvSpPr>
            <a:spLocks noChangeArrowheads="1"/>
          </p:cNvSpPr>
          <p:nvPr/>
        </p:nvSpPr>
        <p:spPr bwMode="auto">
          <a:xfrm>
            <a:off x="0" y="0"/>
            <a:ext cx="2124075" cy="1052513"/>
          </a:xfrm>
          <a:prstGeom prst="rect">
            <a:avLst/>
          </a:prstGeom>
          <a:solidFill>
            <a:srgbClr val="F7DA93"/>
          </a:solidFill>
          <a:ln w="9525">
            <a:noFill/>
            <a:miter lim="800000"/>
            <a:headEnd/>
            <a:tailEnd/>
          </a:ln>
        </p:spPr>
        <p:txBody>
          <a:bodyPr wrap="none" anchor="ctr"/>
          <a:lstStyle/>
          <a:p>
            <a:endParaRPr lang="en-US"/>
          </a:p>
        </p:txBody>
      </p:sp>
      <p:sp>
        <p:nvSpPr>
          <p:cNvPr id="28676" name="Rectangle 3"/>
          <p:cNvSpPr>
            <a:spLocks noGrp="1" noChangeArrowheads="1"/>
          </p:cNvSpPr>
          <p:nvPr>
            <p:ph type="title"/>
          </p:nvPr>
        </p:nvSpPr>
        <p:spPr>
          <a:xfrm>
            <a:off x="34925" y="0"/>
            <a:ext cx="9109075" cy="981075"/>
          </a:xfrm>
        </p:spPr>
        <p:txBody>
          <a:bodyPr/>
          <a:lstStyle/>
          <a:p>
            <a:pPr eaLnBrk="1" hangingPunct="1"/>
            <a:r>
              <a:rPr lang="en-US" sz="3200" dirty="0" smtClean="0">
                <a:solidFill>
                  <a:srgbClr val="CC3300"/>
                </a:solidFill>
                <a:latin typeface="Tahoma" pitchFamily="34" charset="0"/>
                <a:ea typeface="Tahoma" pitchFamily="34" charset="0"/>
                <a:cs typeface="Tahoma" pitchFamily="34" charset="0"/>
              </a:rPr>
              <a:t>Background</a:t>
            </a:r>
            <a:endParaRPr lang="en-US" dirty="0" smtClean="0">
              <a:solidFill>
                <a:srgbClr val="CC330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EDFD4DD7-4E6A-4054-9988-57D5CA618B95}" type="slidenum">
              <a:rPr lang="en-US" smtClean="0"/>
              <a:pPr/>
              <a:t>3</a:t>
            </a:fld>
            <a:endParaRPr lang="en-US" smtClean="0"/>
          </a:p>
        </p:txBody>
      </p:sp>
      <p:sp>
        <p:nvSpPr>
          <p:cNvPr id="28677" name="Rectangle 4"/>
          <p:cNvSpPr>
            <a:spLocks noGrp="1" noChangeArrowheads="1"/>
          </p:cNvSpPr>
          <p:nvPr>
            <p:ph type="body" idx="1"/>
          </p:nvPr>
        </p:nvSpPr>
        <p:spPr>
          <a:xfrm>
            <a:off x="181005" y="1240072"/>
            <a:ext cx="8748713" cy="5429288"/>
          </a:xfrm>
          <a:noFill/>
        </p:spPr>
        <p:txBody>
          <a:bodyPr>
            <a:normAutofit fontScale="92500" lnSpcReduction="10000"/>
          </a:bodyPr>
          <a:lstStyle/>
          <a:p>
            <a:pPr>
              <a:buFont typeface="Wingdings" pitchFamily="2" charset="2"/>
              <a:buChar char="§"/>
            </a:pPr>
            <a:r>
              <a:rPr lang="en-US" dirty="0" smtClean="0">
                <a:latin typeface="Tahoma" pitchFamily="34" charset="0"/>
                <a:ea typeface="Tahoma" pitchFamily="34" charset="0"/>
                <a:cs typeface="Tahoma" pitchFamily="34" charset="0"/>
              </a:rPr>
              <a:t>Although no cross-cutting evaluation of such investments was ever done (partly because they formed part of larger projects), over time questions arose regarding</a:t>
            </a:r>
          </a:p>
          <a:p>
            <a:pPr lvl="1"/>
            <a:r>
              <a:rPr lang="en-US" dirty="0" smtClean="0">
                <a:latin typeface="Tahoma" pitchFamily="34" charset="0"/>
                <a:ea typeface="Tahoma" pitchFamily="34" charset="0"/>
                <a:cs typeface="Tahoma" pitchFamily="34" charset="0"/>
              </a:rPr>
              <a:t>Appropriateness of initial scope and service menu</a:t>
            </a:r>
          </a:p>
          <a:p>
            <a:pPr lvl="1"/>
            <a:r>
              <a:rPr lang="en-US" dirty="0" smtClean="0">
                <a:latin typeface="Tahoma" pitchFamily="34" charset="0"/>
                <a:ea typeface="Tahoma" pitchFamily="34" charset="0"/>
                <a:cs typeface="Tahoma" pitchFamily="34" charset="0"/>
              </a:rPr>
              <a:t>Scale and utilization</a:t>
            </a:r>
          </a:p>
          <a:p>
            <a:pPr lvl="1"/>
            <a:r>
              <a:rPr lang="en-US" dirty="0" smtClean="0">
                <a:latin typeface="Tahoma" pitchFamily="34" charset="0"/>
                <a:ea typeface="Tahoma" pitchFamily="34" charset="0"/>
                <a:cs typeface="Tahoma" pitchFamily="34" charset="0"/>
              </a:rPr>
              <a:t>Public vs. private roles, and possible crowding out</a:t>
            </a:r>
          </a:p>
          <a:p>
            <a:pPr lvl="1"/>
            <a:r>
              <a:rPr lang="en-US" dirty="0" smtClean="0">
                <a:latin typeface="Tahoma" pitchFamily="34" charset="0"/>
                <a:ea typeface="Tahoma" pitchFamily="34" charset="0"/>
                <a:cs typeface="Tahoma" pitchFamily="34" charset="0"/>
              </a:rPr>
              <a:t>Finance, especially fee structures, investment needs, recurring costs for maintenance and reagents</a:t>
            </a:r>
          </a:p>
          <a:p>
            <a:pPr lvl="1"/>
            <a:r>
              <a:rPr lang="en-US" dirty="0" smtClean="0">
                <a:latin typeface="Tahoma" pitchFamily="34" charset="0"/>
                <a:ea typeface="Tahoma" pitchFamily="34" charset="0"/>
                <a:cs typeface="Tahoma" pitchFamily="34" charset="0"/>
              </a:rPr>
              <a:t>Training and keeping staff capabilities</a:t>
            </a:r>
          </a:p>
          <a:p>
            <a:pPr lvl="1"/>
            <a:r>
              <a:rPr lang="en-US" dirty="0" smtClean="0">
                <a:latin typeface="Tahoma" pitchFamily="34" charset="0"/>
                <a:ea typeface="Tahoma" pitchFamily="34" charset="0"/>
                <a:cs typeface="Tahoma" pitchFamily="34" charset="0"/>
              </a:rPr>
              <a:t>Efficiency in terms of cost and speed of testing</a:t>
            </a:r>
          </a:p>
          <a:p>
            <a:pPr lvl="1"/>
            <a:r>
              <a:rPr lang="en-US" dirty="0" smtClean="0">
                <a:latin typeface="Tahoma" pitchFamily="34" charset="0"/>
                <a:ea typeface="Tahoma" pitchFamily="34" charset="0"/>
                <a:cs typeface="Tahoma" pitchFamily="34" charset="0"/>
              </a:rPr>
              <a:t>Sustainability in every sense</a:t>
            </a:r>
          </a:p>
          <a:p>
            <a:pPr>
              <a:buFont typeface="Wingdings" pitchFamily="2" charset="2"/>
              <a:buChar char="§"/>
            </a:pPr>
            <a:endParaRPr lang="en-US" dirty="0" smtClean="0">
              <a:latin typeface="Tahoma" pitchFamily="34" charset="0"/>
              <a:ea typeface="Tahoma" pitchFamily="34" charset="0"/>
              <a:cs typeface="Tahoma" pitchFamily="34" charset="0"/>
            </a:endParaRPr>
          </a:p>
        </p:txBody>
      </p:sp>
      <p:sp>
        <p:nvSpPr>
          <p:cNvPr id="5" name="Rectangle 7"/>
          <p:cNvSpPr>
            <a:spLocks noChangeArrowheads="1"/>
          </p:cNvSpPr>
          <p:nvPr/>
        </p:nvSpPr>
        <p:spPr bwMode="auto">
          <a:xfrm>
            <a:off x="0" y="0"/>
            <a:ext cx="2124075" cy="1052513"/>
          </a:xfrm>
          <a:prstGeom prst="rect">
            <a:avLst/>
          </a:prstGeom>
          <a:solidFill>
            <a:srgbClr val="F7DA93"/>
          </a:solidFill>
          <a:ln w="9525">
            <a:noFill/>
            <a:miter lim="800000"/>
            <a:headEnd/>
            <a:tailEnd/>
          </a:ln>
        </p:spPr>
        <p:txBody>
          <a:bodyPr wrap="none" anchor="ctr"/>
          <a:lstStyle/>
          <a:p>
            <a:endParaRPr lang="en-US"/>
          </a:p>
        </p:txBody>
      </p:sp>
      <p:sp>
        <p:nvSpPr>
          <p:cNvPr id="28676" name="Rectangle 3"/>
          <p:cNvSpPr>
            <a:spLocks noGrp="1" noChangeArrowheads="1"/>
          </p:cNvSpPr>
          <p:nvPr>
            <p:ph type="title"/>
          </p:nvPr>
        </p:nvSpPr>
        <p:spPr>
          <a:xfrm>
            <a:off x="34925" y="0"/>
            <a:ext cx="9109075" cy="981075"/>
          </a:xfrm>
        </p:spPr>
        <p:txBody>
          <a:bodyPr/>
          <a:lstStyle/>
          <a:p>
            <a:pPr eaLnBrk="1" hangingPunct="1"/>
            <a:r>
              <a:rPr lang="en-US" sz="3200" dirty="0" smtClean="0">
                <a:solidFill>
                  <a:srgbClr val="CC3300"/>
                </a:solidFill>
                <a:latin typeface="Tahoma" pitchFamily="34" charset="0"/>
                <a:ea typeface="Tahoma" pitchFamily="34" charset="0"/>
                <a:cs typeface="Tahoma" pitchFamily="34" charset="0"/>
              </a:rPr>
              <a:t>Issues Arising </a:t>
            </a:r>
            <a:endParaRPr lang="en-US" dirty="0" smtClean="0">
              <a:solidFill>
                <a:srgbClr val="CC330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EDFD4DD7-4E6A-4054-9988-57D5CA618B95}" type="slidenum">
              <a:rPr lang="en-US" smtClean="0"/>
              <a:pPr/>
              <a:t>4</a:t>
            </a:fld>
            <a:endParaRPr lang="en-US" smtClean="0"/>
          </a:p>
        </p:txBody>
      </p:sp>
      <p:sp>
        <p:nvSpPr>
          <p:cNvPr id="28677" name="Rectangle 4"/>
          <p:cNvSpPr>
            <a:spLocks noGrp="1" noChangeArrowheads="1"/>
          </p:cNvSpPr>
          <p:nvPr>
            <p:ph type="body" idx="1"/>
          </p:nvPr>
        </p:nvSpPr>
        <p:spPr>
          <a:xfrm>
            <a:off x="181005" y="1240072"/>
            <a:ext cx="8748713" cy="5429288"/>
          </a:xfrm>
          <a:noFill/>
        </p:spPr>
        <p:txBody>
          <a:bodyPr>
            <a:normAutofit fontScale="92500" lnSpcReduction="20000"/>
          </a:bodyPr>
          <a:lstStyle/>
          <a:p>
            <a:pPr>
              <a:buFont typeface="Wingdings" pitchFamily="2" charset="2"/>
              <a:buChar char="§"/>
            </a:pPr>
            <a:r>
              <a:rPr lang="en-US" dirty="0" smtClean="0">
                <a:latin typeface="Tahoma" pitchFamily="34" charset="0"/>
                <a:ea typeface="Tahoma" pitchFamily="34" charset="0"/>
                <a:cs typeface="Tahoma" pitchFamily="34" charset="0"/>
              </a:rPr>
              <a:t>Since more than $1.6 million  of Trust Fund resources was invested in the 2003-2008 period in SPS assessment and capacity building, it made sense to step back and review what had happened, in conjunction with UNIDO</a:t>
            </a:r>
            <a:br>
              <a:rPr lang="en-US" dirty="0" smtClean="0">
                <a:latin typeface="Tahoma" pitchFamily="34" charset="0"/>
                <a:ea typeface="Tahoma" pitchFamily="34" charset="0"/>
                <a:cs typeface="Tahoma" pitchFamily="34" charset="0"/>
              </a:rPr>
            </a:br>
            <a:endParaRPr lang="en-US" dirty="0" smtClean="0">
              <a:latin typeface="Tahoma" pitchFamily="34" charset="0"/>
              <a:ea typeface="Tahoma" pitchFamily="34" charset="0"/>
              <a:cs typeface="Tahoma" pitchFamily="34" charset="0"/>
            </a:endParaRPr>
          </a:p>
          <a:p>
            <a:pPr>
              <a:buFont typeface="Wingdings" pitchFamily="2" charset="2"/>
              <a:buChar char="§"/>
            </a:pPr>
            <a:r>
              <a:rPr lang="en-US" dirty="0" smtClean="0">
                <a:latin typeface="Tahoma" pitchFamily="34" charset="0"/>
                <a:ea typeface="Tahoma" pitchFamily="34" charset="0"/>
                <a:cs typeface="Tahoma" pitchFamily="34" charset="0"/>
              </a:rPr>
              <a:t>Consultants were contracted, and a workshop on the topic of national laboratory capacity was held in Geneva under the auspices of the WTO Standards and Trade Development Facility, for which the WB had provided seed money five years previously, and whose grant-making we continued to advise through the STDF Working Group</a:t>
            </a:r>
          </a:p>
          <a:p>
            <a:pPr lvl="1"/>
            <a:endParaRPr lang="en-US" i="1" dirty="0" smtClean="0">
              <a:latin typeface="Tahoma" pitchFamily="34" charset="0"/>
              <a:ea typeface="Tahoma" pitchFamily="34" charset="0"/>
              <a:cs typeface="Tahoma" pitchFamily="34" charset="0"/>
            </a:endParaRPr>
          </a:p>
          <a:p>
            <a:pPr lvl="1"/>
            <a:endParaRPr lang="en-US" i="1" dirty="0" smtClean="0">
              <a:latin typeface="Tahoma" pitchFamily="34" charset="0"/>
              <a:ea typeface="Tahoma" pitchFamily="34" charset="0"/>
              <a:cs typeface="Tahoma" pitchFamily="34" charset="0"/>
            </a:endParaRPr>
          </a:p>
          <a:p>
            <a:pPr>
              <a:buFont typeface="Wingdings" pitchFamily="2" charset="2"/>
              <a:buChar char="§"/>
            </a:pPr>
            <a:endParaRPr lang="en-US" dirty="0" smtClean="0">
              <a:latin typeface="Tahoma" pitchFamily="34" charset="0"/>
              <a:ea typeface="Tahoma" pitchFamily="34" charset="0"/>
              <a:cs typeface="Tahoma" pitchFamily="34" charset="0"/>
            </a:endParaRPr>
          </a:p>
        </p:txBody>
      </p:sp>
      <p:sp>
        <p:nvSpPr>
          <p:cNvPr id="5" name="Rectangle 7"/>
          <p:cNvSpPr>
            <a:spLocks noChangeArrowheads="1"/>
          </p:cNvSpPr>
          <p:nvPr/>
        </p:nvSpPr>
        <p:spPr bwMode="auto">
          <a:xfrm>
            <a:off x="0" y="0"/>
            <a:ext cx="2124075" cy="1052513"/>
          </a:xfrm>
          <a:prstGeom prst="rect">
            <a:avLst/>
          </a:prstGeom>
          <a:solidFill>
            <a:srgbClr val="F7DA93"/>
          </a:solidFill>
          <a:ln w="9525">
            <a:noFill/>
            <a:miter lim="800000"/>
            <a:headEnd/>
            <a:tailEnd/>
          </a:ln>
        </p:spPr>
        <p:txBody>
          <a:bodyPr wrap="none" anchor="ctr"/>
          <a:lstStyle/>
          <a:p>
            <a:endParaRPr lang="en-US"/>
          </a:p>
        </p:txBody>
      </p:sp>
      <p:sp>
        <p:nvSpPr>
          <p:cNvPr id="28676" name="Rectangle 3"/>
          <p:cNvSpPr>
            <a:spLocks noGrp="1" noChangeArrowheads="1"/>
          </p:cNvSpPr>
          <p:nvPr>
            <p:ph type="title"/>
          </p:nvPr>
        </p:nvSpPr>
        <p:spPr>
          <a:xfrm>
            <a:off x="34925" y="0"/>
            <a:ext cx="9109075" cy="981075"/>
          </a:xfrm>
        </p:spPr>
        <p:txBody>
          <a:bodyPr/>
          <a:lstStyle/>
          <a:p>
            <a:pPr eaLnBrk="1" hangingPunct="1"/>
            <a:r>
              <a:rPr lang="en-US" sz="3200" dirty="0" smtClean="0">
                <a:solidFill>
                  <a:srgbClr val="CC3300"/>
                </a:solidFill>
                <a:latin typeface="Tahoma" pitchFamily="34" charset="0"/>
                <a:ea typeface="Tahoma" pitchFamily="34" charset="0"/>
                <a:cs typeface="Tahoma" pitchFamily="34" charset="0"/>
              </a:rPr>
              <a:t>The 2007-2009 Review Process</a:t>
            </a:r>
            <a:endParaRPr lang="en-US" dirty="0" smtClean="0">
              <a:solidFill>
                <a:srgbClr val="CC330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EDFD4DD7-4E6A-4054-9988-57D5CA618B95}" type="slidenum">
              <a:rPr lang="en-US" smtClean="0"/>
              <a:pPr/>
              <a:t>5</a:t>
            </a:fld>
            <a:endParaRPr lang="en-US" smtClean="0"/>
          </a:p>
        </p:txBody>
      </p:sp>
      <p:sp>
        <p:nvSpPr>
          <p:cNvPr id="28677" name="Rectangle 4"/>
          <p:cNvSpPr>
            <a:spLocks noGrp="1" noChangeArrowheads="1"/>
          </p:cNvSpPr>
          <p:nvPr>
            <p:ph type="body" idx="1"/>
          </p:nvPr>
        </p:nvSpPr>
        <p:spPr>
          <a:xfrm>
            <a:off x="181005" y="1240072"/>
            <a:ext cx="8748713" cy="5429288"/>
          </a:xfrm>
          <a:noFill/>
        </p:spPr>
        <p:txBody>
          <a:bodyPr>
            <a:normAutofit/>
          </a:bodyPr>
          <a:lstStyle/>
          <a:p>
            <a:pPr marL="514350" indent="-514350">
              <a:buFont typeface="+mj-lt"/>
              <a:buAutoNum type="arabicPeriod"/>
            </a:pPr>
            <a:r>
              <a:rPr lang="en-US" sz="2600" dirty="0" smtClean="0"/>
              <a:t>Decision-makers need some basis for judging whether to move forward at all with lab investment, and if so, how to select among options that compete for scarce resources. </a:t>
            </a:r>
            <a:br>
              <a:rPr lang="en-US" sz="2600" dirty="0" smtClean="0"/>
            </a:br>
            <a:endParaRPr lang="en-US" sz="2600" dirty="0" smtClean="0"/>
          </a:p>
          <a:p>
            <a:pPr marL="514350" indent="-514350">
              <a:buFont typeface="+mj-lt"/>
              <a:buAutoNum type="arabicPeriod"/>
            </a:pPr>
            <a:r>
              <a:rPr lang="en-US" sz="2600" dirty="0" smtClean="0"/>
              <a:t>Laboratory investment decisions are influenced by personal history, preferences, ambition, perceived crises, or other non-objective factors.</a:t>
            </a:r>
            <a:br>
              <a:rPr lang="en-US" sz="2600" dirty="0" smtClean="0"/>
            </a:br>
            <a:endParaRPr lang="en-US" sz="2600" dirty="0" smtClean="0"/>
          </a:p>
          <a:p>
            <a:pPr marL="514350" indent="-514350">
              <a:buFont typeface="+mj-lt"/>
              <a:buAutoNum type="arabicPeriod"/>
            </a:pPr>
            <a:r>
              <a:rPr lang="en-US" sz="2600" dirty="0" smtClean="0"/>
              <a:t>Many investments in public laboratories for food and agriculture are not sustainable, at least from a financial standpoint, and sometimes technically as well. </a:t>
            </a:r>
          </a:p>
          <a:p>
            <a:endParaRPr lang="en-US" i="1" dirty="0" smtClean="0">
              <a:latin typeface="Tahoma" pitchFamily="34" charset="0"/>
              <a:ea typeface="Tahoma" pitchFamily="34" charset="0"/>
              <a:cs typeface="Tahoma" pitchFamily="34" charset="0"/>
            </a:endParaRPr>
          </a:p>
          <a:p>
            <a:pPr lvl="1"/>
            <a:endParaRPr lang="en-US" i="1" dirty="0" smtClean="0">
              <a:latin typeface="Tahoma" pitchFamily="34" charset="0"/>
              <a:ea typeface="Tahoma" pitchFamily="34" charset="0"/>
              <a:cs typeface="Tahoma" pitchFamily="34" charset="0"/>
            </a:endParaRPr>
          </a:p>
          <a:p>
            <a:pPr>
              <a:buFont typeface="Wingdings" pitchFamily="2" charset="2"/>
              <a:buChar char="§"/>
            </a:pPr>
            <a:endParaRPr lang="en-US" dirty="0" smtClean="0">
              <a:latin typeface="Tahoma" pitchFamily="34" charset="0"/>
              <a:ea typeface="Tahoma" pitchFamily="34" charset="0"/>
              <a:cs typeface="Tahoma" pitchFamily="34" charset="0"/>
            </a:endParaRPr>
          </a:p>
        </p:txBody>
      </p:sp>
      <p:sp>
        <p:nvSpPr>
          <p:cNvPr id="5" name="Rectangle 7"/>
          <p:cNvSpPr>
            <a:spLocks noChangeArrowheads="1"/>
          </p:cNvSpPr>
          <p:nvPr/>
        </p:nvSpPr>
        <p:spPr bwMode="auto">
          <a:xfrm>
            <a:off x="0" y="0"/>
            <a:ext cx="2124075" cy="1052513"/>
          </a:xfrm>
          <a:prstGeom prst="rect">
            <a:avLst/>
          </a:prstGeom>
          <a:solidFill>
            <a:srgbClr val="F7DA93"/>
          </a:solidFill>
          <a:ln w="9525">
            <a:noFill/>
            <a:miter lim="800000"/>
            <a:headEnd/>
            <a:tailEnd/>
          </a:ln>
        </p:spPr>
        <p:txBody>
          <a:bodyPr wrap="none" anchor="ctr"/>
          <a:lstStyle/>
          <a:p>
            <a:endParaRPr lang="en-US"/>
          </a:p>
        </p:txBody>
      </p:sp>
      <p:sp>
        <p:nvSpPr>
          <p:cNvPr id="28676" name="Rectangle 3"/>
          <p:cNvSpPr>
            <a:spLocks noGrp="1" noChangeArrowheads="1"/>
          </p:cNvSpPr>
          <p:nvPr>
            <p:ph type="title"/>
          </p:nvPr>
        </p:nvSpPr>
        <p:spPr>
          <a:xfrm>
            <a:off x="34925" y="0"/>
            <a:ext cx="9109075" cy="981075"/>
          </a:xfrm>
        </p:spPr>
        <p:txBody>
          <a:bodyPr/>
          <a:lstStyle/>
          <a:p>
            <a:pPr eaLnBrk="1" hangingPunct="1"/>
            <a:r>
              <a:rPr lang="en-US" sz="3200" dirty="0" smtClean="0">
                <a:solidFill>
                  <a:srgbClr val="CC3300"/>
                </a:solidFill>
                <a:latin typeface="Tahoma" pitchFamily="34" charset="0"/>
                <a:ea typeface="Tahoma" pitchFamily="34" charset="0"/>
                <a:cs typeface="Tahoma" pitchFamily="34" charset="0"/>
              </a:rPr>
              <a:t>General Findings</a:t>
            </a:r>
            <a:endParaRPr lang="en-US" dirty="0" smtClean="0">
              <a:solidFill>
                <a:srgbClr val="CC330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EDFD4DD7-4E6A-4054-9988-57D5CA618B95}" type="slidenum">
              <a:rPr lang="en-US" smtClean="0"/>
              <a:pPr/>
              <a:t>6</a:t>
            </a:fld>
            <a:endParaRPr lang="en-US" smtClean="0"/>
          </a:p>
        </p:txBody>
      </p:sp>
      <p:sp>
        <p:nvSpPr>
          <p:cNvPr id="28677" name="Rectangle 4"/>
          <p:cNvSpPr>
            <a:spLocks noGrp="1" noChangeArrowheads="1"/>
          </p:cNvSpPr>
          <p:nvPr>
            <p:ph type="body" idx="1"/>
          </p:nvPr>
        </p:nvSpPr>
        <p:spPr>
          <a:xfrm>
            <a:off x="181005" y="1240072"/>
            <a:ext cx="8748713" cy="5429288"/>
          </a:xfrm>
          <a:noFill/>
        </p:spPr>
        <p:txBody>
          <a:bodyPr>
            <a:normAutofit/>
          </a:bodyPr>
          <a:lstStyle/>
          <a:p>
            <a:pPr marL="514350" indent="-514350">
              <a:buFont typeface="+mj-lt"/>
              <a:buAutoNum type="arabicPeriod" startAt="4"/>
            </a:pPr>
            <a:r>
              <a:rPr lang="en-US" sz="2600" dirty="0" smtClean="0"/>
              <a:t>Initial establishment or major upgrades are carried out in isolation from the broader food safety and agricultural health regulatory system of which they should form an integral part, so the investment may lack widespread support, even relevance.</a:t>
            </a:r>
            <a:br>
              <a:rPr lang="en-US" sz="2600" dirty="0" smtClean="0"/>
            </a:br>
            <a:endParaRPr lang="en-US" sz="2600" dirty="0" smtClean="0"/>
          </a:p>
          <a:p>
            <a:pPr marL="514350" indent="-514350">
              <a:buFont typeface="+mj-lt"/>
              <a:buAutoNum type="arabicPeriod" startAt="4"/>
            </a:pPr>
            <a:r>
              <a:rPr lang="en-US" sz="2600" dirty="0" smtClean="0"/>
              <a:t>The decision process that led to significant investment may not have made sufficient provision for unrecoverable costs of operation as well as future staff development and service development.</a:t>
            </a:r>
            <a:br>
              <a:rPr lang="en-US" sz="2600" dirty="0" smtClean="0"/>
            </a:br>
            <a:endParaRPr lang="en-US" sz="2600" dirty="0" smtClean="0"/>
          </a:p>
          <a:p>
            <a:pPr marL="514350" indent="-514350">
              <a:buFont typeface="+mj-lt"/>
              <a:buAutoNum type="arabicPeriod" startAt="4"/>
            </a:pPr>
            <a:r>
              <a:rPr lang="en-US" sz="2600" dirty="0" smtClean="0"/>
              <a:t>Many public sector laboratories in developing countries are not run in a business-like manner.</a:t>
            </a:r>
            <a:endParaRPr lang="en-US" sz="2600" i="1" dirty="0" smtClean="0">
              <a:latin typeface="Tahoma" pitchFamily="34" charset="0"/>
              <a:ea typeface="Tahoma" pitchFamily="34" charset="0"/>
              <a:cs typeface="Tahoma" pitchFamily="34" charset="0"/>
            </a:endParaRPr>
          </a:p>
          <a:p>
            <a:pPr>
              <a:buFont typeface="Wingdings" pitchFamily="2" charset="2"/>
              <a:buChar char="§"/>
            </a:pPr>
            <a:endParaRPr lang="en-US" dirty="0" smtClean="0">
              <a:latin typeface="Tahoma" pitchFamily="34" charset="0"/>
              <a:ea typeface="Tahoma" pitchFamily="34" charset="0"/>
              <a:cs typeface="Tahoma" pitchFamily="34" charset="0"/>
            </a:endParaRPr>
          </a:p>
        </p:txBody>
      </p:sp>
      <p:sp>
        <p:nvSpPr>
          <p:cNvPr id="5" name="Rectangle 7"/>
          <p:cNvSpPr>
            <a:spLocks noChangeArrowheads="1"/>
          </p:cNvSpPr>
          <p:nvPr/>
        </p:nvSpPr>
        <p:spPr bwMode="auto">
          <a:xfrm>
            <a:off x="0" y="0"/>
            <a:ext cx="2124075" cy="1052513"/>
          </a:xfrm>
          <a:prstGeom prst="rect">
            <a:avLst/>
          </a:prstGeom>
          <a:solidFill>
            <a:srgbClr val="F7DA93"/>
          </a:solidFill>
          <a:ln w="9525">
            <a:noFill/>
            <a:miter lim="800000"/>
            <a:headEnd/>
            <a:tailEnd/>
          </a:ln>
        </p:spPr>
        <p:txBody>
          <a:bodyPr wrap="none" anchor="ctr"/>
          <a:lstStyle/>
          <a:p>
            <a:endParaRPr lang="en-US"/>
          </a:p>
        </p:txBody>
      </p:sp>
      <p:sp>
        <p:nvSpPr>
          <p:cNvPr id="28676" name="Rectangle 3"/>
          <p:cNvSpPr>
            <a:spLocks noGrp="1" noChangeArrowheads="1"/>
          </p:cNvSpPr>
          <p:nvPr>
            <p:ph type="title"/>
          </p:nvPr>
        </p:nvSpPr>
        <p:spPr>
          <a:xfrm>
            <a:off x="34925" y="0"/>
            <a:ext cx="9109075" cy="981075"/>
          </a:xfrm>
        </p:spPr>
        <p:txBody>
          <a:bodyPr/>
          <a:lstStyle/>
          <a:p>
            <a:pPr eaLnBrk="1" hangingPunct="1"/>
            <a:r>
              <a:rPr lang="en-US" sz="3200" dirty="0" smtClean="0">
                <a:solidFill>
                  <a:srgbClr val="CC3300"/>
                </a:solidFill>
                <a:latin typeface="Tahoma" pitchFamily="34" charset="0"/>
                <a:ea typeface="Tahoma" pitchFamily="34" charset="0"/>
                <a:cs typeface="Tahoma" pitchFamily="34" charset="0"/>
              </a:rPr>
              <a:t>General Findings (cont.)</a:t>
            </a:r>
            <a:endParaRPr lang="en-US" dirty="0" smtClean="0">
              <a:solidFill>
                <a:srgbClr val="CC330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EDFD4DD7-4E6A-4054-9988-57D5CA618B95}" type="slidenum">
              <a:rPr lang="en-US" smtClean="0"/>
              <a:pPr/>
              <a:t>7</a:t>
            </a:fld>
            <a:endParaRPr lang="en-US" smtClean="0"/>
          </a:p>
        </p:txBody>
      </p:sp>
      <p:sp>
        <p:nvSpPr>
          <p:cNvPr id="28677" name="Rectangle 4"/>
          <p:cNvSpPr>
            <a:spLocks noGrp="1" noChangeArrowheads="1"/>
          </p:cNvSpPr>
          <p:nvPr>
            <p:ph type="body" idx="1"/>
          </p:nvPr>
        </p:nvSpPr>
        <p:spPr>
          <a:xfrm>
            <a:off x="181005" y="1240072"/>
            <a:ext cx="8748713" cy="5429288"/>
          </a:xfrm>
          <a:noFill/>
        </p:spPr>
        <p:txBody>
          <a:bodyPr>
            <a:normAutofit fontScale="92500"/>
          </a:bodyPr>
          <a:lstStyle/>
          <a:p>
            <a:pPr marL="514350" indent="-514350">
              <a:buFont typeface="+mj-lt"/>
              <a:buAutoNum type="arabicPeriod" startAt="7"/>
            </a:pPr>
            <a:r>
              <a:rPr lang="en-US" sz="2800" dirty="0" smtClean="0">
                <a:latin typeface="Tahoma" pitchFamily="34" charset="0"/>
                <a:ea typeface="Tahoma" pitchFamily="34" charset="0"/>
                <a:cs typeface="Tahoma" pitchFamily="34" charset="0"/>
              </a:rPr>
              <a:t>In many developing and transition countries there is artificial demand for diagnostic services in international trade because of:  (</a:t>
            </a:r>
            <a:r>
              <a:rPr lang="en-US" sz="2800" dirty="0" err="1" smtClean="0">
                <a:latin typeface="Tahoma" pitchFamily="34" charset="0"/>
                <a:ea typeface="Tahoma" pitchFamily="34" charset="0"/>
                <a:cs typeface="Tahoma" pitchFamily="34" charset="0"/>
              </a:rPr>
              <a:t>i</a:t>
            </a:r>
            <a:r>
              <a:rPr lang="en-US" sz="2800" dirty="0" smtClean="0">
                <a:latin typeface="Tahoma" pitchFamily="34" charset="0"/>
                <a:ea typeface="Tahoma" pitchFamily="34" charset="0"/>
                <a:cs typeface="Tahoma" pitchFamily="34" charset="0"/>
              </a:rPr>
              <a:t>) government-mandated testing or certification of export products, which is not required by trading partners, or  (ii) application of 100 percent inspections on imported products, regardless of risks. </a:t>
            </a:r>
            <a:br>
              <a:rPr lang="en-US" sz="2800" dirty="0" smtClean="0">
                <a:latin typeface="Tahoma" pitchFamily="34" charset="0"/>
                <a:ea typeface="Tahoma" pitchFamily="34" charset="0"/>
                <a:cs typeface="Tahoma" pitchFamily="34" charset="0"/>
              </a:rPr>
            </a:br>
            <a:endParaRPr lang="en-US" sz="2800" dirty="0" smtClean="0">
              <a:latin typeface="Tahoma" pitchFamily="34" charset="0"/>
              <a:ea typeface="Tahoma" pitchFamily="34" charset="0"/>
              <a:cs typeface="Tahoma" pitchFamily="34" charset="0"/>
            </a:endParaRPr>
          </a:p>
          <a:p>
            <a:pPr marL="514350" indent="-514350">
              <a:buFont typeface="+mj-lt"/>
              <a:buAutoNum type="arabicPeriod" startAt="7"/>
            </a:pPr>
            <a:r>
              <a:rPr lang="en-US" sz="2800" dirty="0" smtClean="0"/>
              <a:t>The government’s role in expanding market access and facilitating export growth varies much with the products exported and requirements of destination markets. The role of public laboratories in boosting exports and market access is often over-estimated.</a:t>
            </a:r>
            <a:endParaRPr lang="en-US" sz="2800" dirty="0" smtClean="0">
              <a:latin typeface="Tahoma" pitchFamily="34" charset="0"/>
              <a:ea typeface="Tahoma" pitchFamily="34" charset="0"/>
              <a:cs typeface="Tahoma" pitchFamily="34" charset="0"/>
            </a:endParaRPr>
          </a:p>
          <a:p>
            <a:pPr marL="514350" indent="-514350">
              <a:buFont typeface="+mj-lt"/>
              <a:buAutoNum type="arabicPeriod" startAt="7"/>
            </a:pPr>
            <a:endParaRPr lang="en-US" dirty="0" smtClean="0">
              <a:latin typeface="Tahoma" pitchFamily="34" charset="0"/>
              <a:ea typeface="Tahoma" pitchFamily="34" charset="0"/>
              <a:cs typeface="Tahoma" pitchFamily="34" charset="0"/>
            </a:endParaRPr>
          </a:p>
        </p:txBody>
      </p:sp>
      <p:sp>
        <p:nvSpPr>
          <p:cNvPr id="5" name="Rectangle 7"/>
          <p:cNvSpPr>
            <a:spLocks noChangeArrowheads="1"/>
          </p:cNvSpPr>
          <p:nvPr/>
        </p:nvSpPr>
        <p:spPr bwMode="auto">
          <a:xfrm>
            <a:off x="0" y="0"/>
            <a:ext cx="2124075" cy="1052513"/>
          </a:xfrm>
          <a:prstGeom prst="rect">
            <a:avLst/>
          </a:prstGeom>
          <a:solidFill>
            <a:srgbClr val="F7DA93"/>
          </a:solidFill>
          <a:ln w="9525">
            <a:noFill/>
            <a:miter lim="800000"/>
            <a:headEnd/>
            <a:tailEnd/>
          </a:ln>
        </p:spPr>
        <p:txBody>
          <a:bodyPr wrap="none" anchor="ctr"/>
          <a:lstStyle/>
          <a:p>
            <a:endParaRPr lang="en-US"/>
          </a:p>
        </p:txBody>
      </p:sp>
      <p:sp>
        <p:nvSpPr>
          <p:cNvPr id="28676" name="Rectangle 3"/>
          <p:cNvSpPr>
            <a:spLocks noGrp="1" noChangeArrowheads="1"/>
          </p:cNvSpPr>
          <p:nvPr>
            <p:ph type="title"/>
          </p:nvPr>
        </p:nvSpPr>
        <p:spPr>
          <a:xfrm>
            <a:off x="34925" y="0"/>
            <a:ext cx="9109075" cy="981075"/>
          </a:xfrm>
        </p:spPr>
        <p:txBody>
          <a:bodyPr/>
          <a:lstStyle/>
          <a:p>
            <a:pPr eaLnBrk="1" hangingPunct="1"/>
            <a:r>
              <a:rPr lang="en-US" sz="3200" dirty="0" smtClean="0">
                <a:solidFill>
                  <a:srgbClr val="CC3300"/>
                </a:solidFill>
                <a:latin typeface="Tahoma" pitchFamily="34" charset="0"/>
                <a:ea typeface="Tahoma" pitchFamily="34" charset="0"/>
                <a:cs typeface="Tahoma" pitchFamily="34" charset="0"/>
              </a:rPr>
              <a:t>General Findings (cont.)</a:t>
            </a:r>
            <a:endParaRPr lang="en-US" dirty="0" smtClean="0">
              <a:solidFill>
                <a:srgbClr val="CC330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EDFD4DD7-4E6A-4054-9988-57D5CA618B95}" type="slidenum">
              <a:rPr lang="en-US" smtClean="0"/>
              <a:pPr/>
              <a:t>8</a:t>
            </a:fld>
            <a:endParaRPr lang="en-US" smtClean="0"/>
          </a:p>
        </p:txBody>
      </p:sp>
      <p:sp>
        <p:nvSpPr>
          <p:cNvPr id="28677" name="Rectangle 4"/>
          <p:cNvSpPr>
            <a:spLocks noGrp="1" noChangeArrowheads="1"/>
          </p:cNvSpPr>
          <p:nvPr>
            <p:ph type="body" idx="1"/>
          </p:nvPr>
        </p:nvSpPr>
        <p:spPr>
          <a:xfrm>
            <a:off x="181005" y="1240072"/>
            <a:ext cx="8748713" cy="5429288"/>
          </a:xfrm>
          <a:noFill/>
        </p:spPr>
        <p:txBody>
          <a:bodyPr>
            <a:normAutofit fontScale="85000" lnSpcReduction="20000"/>
          </a:bodyPr>
          <a:lstStyle/>
          <a:p>
            <a:pPr marL="514350" indent="-514350">
              <a:buFont typeface="+mj-lt"/>
              <a:buAutoNum type="arabicPeriod" startAt="9"/>
            </a:pPr>
            <a:r>
              <a:rPr lang="en-US" sz="3100" dirty="0" smtClean="0"/>
              <a:t>In developing countries by far most of the work of public diagnostic laboratories relates to agricultural health and food safety in the </a:t>
            </a:r>
            <a:r>
              <a:rPr lang="en-US" sz="3100" b="1" dirty="0" smtClean="0"/>
              <a:t>domestic</a:t>
            </a:r>
            <a:r>
              <a:rPr lang="en-US" sz="3100" dirty="0" smtClean="0"/>
              <a:t> market. Since commercial demand for diagnostic capacities in the domestic market is small, private laboratories hardly invest in these markets. </a:t>
            </a:r>
            <a:br>
              <a:rPr lang="en-US" sz="3100" dirty="0" smtClean="0"/>
            </a:br>
            <a:endParaRPr lang="en-US" sz="3100" dirty="0" smtClean="0"/>
          </a:p>
          <a:p>
            <a:pPr marL="514350" indent="-514350">
              <a:buFont typeface="+mj-lt"/>
              <a:buAutoNum type="arabicPeriod" startAt="9"/>
            </a:pPr>
            <a:r>
              <a:rPr lang="en-US" sz="3000" dirty="0" smtClean="0"/>
              <a:t>Private laboratories can and do play important roles in the market for diagnostic and analytical services, even in developing countries with thin markets for such services.</a:t>
            </a:r>
            <a:br>
              <a:rPr lang="en-US" sz="3000" dirty="0" smtClean="0"/>
            </a:br>
            <a:endParaRPr lang="en-US" sz="3000" dirty="0" smtClean="0"/>
          </a:p>
          <a:p>
            <a:pPr marL="514350" indent="-514350">
              <a:buFont typeface="+mj-lt"/>
              <a:buAutoNum type="arabicPeriod" startAt="9"/>
            </a:pPr>
            <a:r>
              <a:rPr lang="en-US" sz="3000" dirty="0" smtClean="0"/>
              <a:t>Suppliers to high-end markets that have demanding food safety standards tend to rely mostly on private laboratories, often outside the supplying country.</a:t>
            </a:r>
            <a:br>
              <a:rPr lang="en-US" sz="3000" dirty="0" smtClean="0"/>
            </a:br>
            <a:endParaRPr lang="en-US" sz="3000" dirty="0" smtClean="0"/>
          </a:p>
          <a:p>
            <a:pPr marL="514350" indent="-514350">
              <a:buFont typeface="+mj-lt"/>
              <a:buAutoNum type="arabicPeriod" startAt="9"/>
            </a:pPr>
            <a:endParaRPr lang="en-US" dirty="0" smtClean="0">
              <a:latin typeface="Tahoma" pitchFamily="34" charset="0"/>
              <a:ea typeface="Tahoma" pitchFamily="34" charset="0"/>
              <a:cs typeface="Tahoma" pitchFamily="34" charset="0"/>
            </a:endParaRPr>
          </a:p>
        </p:txBody>
      </p:sp>
      <p:sp>
        <p:nvSpPr>
          <p:cNvPr id="5" name="Rectangle 7"/>
          <p:cNvSpPr>
            <a:spLocks noChangeArrowheads="1"/>
          </p:cNvSpPr>
          <p:nvPr/>
        </p:nvSpPr>
        <p:spPr bwMode="auto">
          <a:xfrm>
            <a:off x="0" y="0"/>
            <a:ext cx="2124075" cy="1052513"/>
          </a:xfrm>
          <a:prstGeom prst="rect">
            <a:avLst/>
          </a:prstGeom>
          <a:solidFill>
            <a:srgbClr val="F7DA93"/>
          </a:solidFill>
          <a:ln w="9525">
            <a:noFill/>
            <a:miter lim="800000"/>
            <a:headEnd/>
            <a:tailEnd/>
          </a:ln>
        </p:spPr>
        <p:txBody>
          <a:bodyPr wrap="none" anchor="ctr"/>
          <a:lstStyle/>
          <a:p>
            <a:endParaRPr lang="en-US"/>
          </a:p>
        </p:txBody>
      </p:sp>
      <p:sp>
        <p:nvSpPr>
          <p:cNvPr id="28676" name="Rectangle 3"/>
          <p:cNvSpPr>
            <a:spLocks noGrp="1" noChangeArrowheads="1"/>
          </p:cNvSpPr>
          <p:nvPr>
            <p:ph type="title"/>
          </p:nvPr>
        </p:nvSpPr>
        <p:spPr>
          <a:xfrm>
            <a:off x="34925" y="0"/>
            <a:ext cx="9109075" cy="981075"/>
          </a:xfrm>
        </p:spPr>
        <p:txBody>
          <a:bodyPr/>
          <a:lstStyle/>
          <a:p>
            <a:pPr eaLnBrk="1" hangingPunct="1"/>
            <a:r>
              <a:rPr lang="en-US" sz="3200" dirty="0" smtClean="0">
                <a:solidFill>
                  <a:srgbClr val="CC3300"/>
                </a:solidFill>
                <a:latin typeface="Tahoma" pitchFamily="34" charset="0"/>
                <a:ea typeface="Tahoma" pitchFamily="34" charset="0"/>
                <a:cs typeface="Tahoma" pitchFamily="34" charset="0"/>
              </a:rPr>
              <a:t>General Findings (cont.)</a:t>
            </a:r>
            <a:endParaRPr lang="en-US" dirty="0" smtClean="0">
              <a:solidFill>
                <a:srgbClr val="CC330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EDFD4DD7-4E6A-4054-9988-57D5CA618B95}" type="slidenum">
              <a:rPr lang="en-US" smtClean="0"/>
              <a:pPr/>
              <a:t>9</a:t>
            </a:fld>
            <a:endParaRPr lang="en-US" smtClean="0"/>
          </a:p>
        </p:txBody>
      </p:sp>
      <p:sp>
        <p:nvSpPr>
          <p:cNvPr id="28677" name="Rectangle 4"/>
          <p:cNvSpPr>
            <a:spLocks noGrp="1" noChangeArrowheads="1"/>
          </p:cNvSpPr>
          <p:nvPr>
            <p:ph type="body" idx="1"/>
          </p:nvPr>
        </p:nvSpPr>
        <p:spPr>
          <a:xfrm>
            <a:off x="181005" y="1240072"/>
            <a:ext cx="8748713" cy="5429288"/>
          </a:xfrm>
          <a:noFill/>
        </p:spPr>
        <p:txBody>
          <a:bodyPr>
            <a:normAutofit/>
          </a:bodyPr>
          <a:lstStyle/>
          <a:p>
            <a:pPr marL="514350" indent="-514350">
              <a:buFont typeface="+mj-lt"/>
              <a:buAutoNum type="arabicPeriod" startAt="12"/>
            </a:pPr>
            <a:r>
              <a:rPr lang="en-US" sz="2600" dirty="0" smtClean="0"/>
              <a:t>In most small or poor countries the size of laboratories is insufficient to justify rapid turnaround of samples, offering sophisticated services, or aspiring to achieve international accreditation.  Yet such countries do have other options for dealing with these constraints of economies of scale, such a regional labs. </a:t>
            </a:r>
            <a:br>
              <a:rPr lang="en-US" sz="2600" dirty="0" smtClean="0"/>
            </a:br>
            <a:endParaRPr lang="en-US" sz="2600" dirty="0" smtClean="0"/>
          </a:p>
          <a:p>
            <a:pPr marL="514350" indent="-514350">
              <a:buFont typeface="+mj-lt"/>
              <a:buAutoNum type="arabicPeriod" startAt="12"/>
            </a:pPr>
            <a:r>
              <a:rPr lang="en-US" sz="2600" dirty="0" smtClean="0"/>
              <a:t>Although the potential contribution of laboratories in boosting human and agricultural health is generally underestimated Governments in developing countries generally give little attention to the quality of diagnostic services. </a:t>
            </a:r>
            <a:br>
              <a:rPr lang="en-US" sz="2600" dirty="0" smtClean="0"/>
            </a:br>
            <a:endParaRPr lang="en-US" sz="2600" dirty="0" smtClean="0"/>
          </a:p>
          <a:p>
            <a:pPr marL="514350" indent="-514350">
              <a:buFont typeface="+mj-lt"/>
              <a:buAutoNum type="arabicPeriod" startAt="9"/>
            </a:pPr>
            <a:endParaRPr lang="en-US" dirty="0" smtClean="0">
              <a:latin typeface="Tahoma" pitchFamily="34" charset="0"/>
              <a:ea typeface="Tahoma" pitchFamily="34" charset="0"/>
              <a:cs typeface="Tahoma" pitchFamily="34" charset="0"/>
            </a:endParaRPr>
          </a:p>
        </p:txBody>
      </p:sp>
      <p:sp>
        <p:nvSpPr>
          <p:cNvPr id="5" name="Rectangle 7"/>
          <p:cNvSpPr>
            <a:spLocks noChangeArrowheads="1"/>
          </p:cNvSpPr>
          <p:nvPr/>
        </p:nvSpPr>
        <p:spPr bwMode="auto">
          <a:xfrm>
            <a:off x="0" y="0"/>
            <a:ext cx="2124075" cy="1052513"/>
          </a:xfrm>
          <a:prstGeom prst="rect">
            <a:avLst/>
          </a:prstGeom>
          <a:solidFill>
            <a:srgbClr val="F7DA93"/>
          </a:solidFill>
          <a:ln w="9525">
            <a:noFill/>
            <a:miter lim="800000"/>
            <a:headEnd/>
            <a:tailEnd/>
          </a:ln>
        </p:spPr>
        <p:txBody>
          <a:bodyPr wrap="none" anchor="ctr"/>
          <a:lstStyle/>
          <a:p>
            <a:endParaRPr lang="en-US"/>
          </a:p>
        </p:txBody>
      </p:sp>
      <p:sp>
        <p:nvSpPr>
          <p:cNvPr id="28676" name="Rectangle 3"/>
          <p:cNvSpPr>
            <a:spLocks noGrp="1" noChangeArrowheads="1"/>
          </p:cNvSpPr>
          <p:nvPr>
            <p:ph type="title"/>
          </p:nvPr>
        </p:nvSpPr>
        <p:spPr>
          <a:xfrm>
            <a:off x="34925" y="0"/>
            <a:ext cx="9109075" cy="981075"/>
          </a:xfrm>
        </p:spPr>
        <p:txBody>
          <a:bodyPr/>
          <a:lstStyle/>
          <a:p>
            <a:pPr eaLnBrk="1" hangingPunct="1"/>
            <a:r>
              <a:rPr lang="en-US" sz="3200" dirty="0" smtClean="0">
                <a:solidFill>
                  <a:srgbClr val="CC3300"/>
                </a:solidFill>
                <a:latin typeface="Tahoma" pitchFamily="34" charset="0"/>
                <a:ea typeface="Tahoma" pitchFamily="34" charset="0"/>
                <a:cs typeface="Tahoma" pitchFamily="34" charset="0"/>
              </a:rPr>
              <a:t>General Findings (cont.)</a:t>
            </a:r>
            <a:endParaRPr lang="en-US" dirty="0" smtClean="0">
              <a:solidFill>
                <a:srgbClr val="CC330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3">
      <a:dk1>
        <a:srgbClr val="000000"/>
      </a:dk1>
      <a:lt1>
        <a:srgbClr val="FFFFFF"/>
      </a:lt1>
      <a:dk2>
        <a:srgbClr val="000000"/>
      </a:dk2>
      <a:lt2>
        <a:srgbClr val="808080"/>
      </a:lt2>
      <a:accent1>
        <a:srgbClr val="BBE0E3"/>
      </a:accent1>
      <a:accent2>
        <a:srgbClr val="428A45"/>
      </a:accent2>
      <a:accent3>
        <a:srgbClr val="FFFFFF"/>
      </a:accent3>
      <a:accent4>
        <a:srgbClr val="000000"/>
      </a:accent4>
      <a:accent5>
        <a:srgbClr val="DAEDEF"/>
      </a:accent5>
      <a:accent6>
        <a:srgbClr val="3B7D3E"/>
      </a:accent6>
      <a:hlink>
        <a:srgbClr val="F4E294"/>
      </a:hlink>
      <a:folHlink>
        <a:srgbClr val="99CC00"/>
      </a:folHlink>
    </a:clrScheme>
    <a:fontScheme name="Custom Desig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0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0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ustom Design 13">
        <a:dk1>
          <a:srgbClr val="000000"/>
        </a:dk1>
        <a:lt1>
          <a:srgbClr val="FFFFFF"/>
        </a:lt1>
        <a:dk2>
          <a:srgbClr val="000000"/>
        </a:dk2>
        <a:lt2>
          <a:srgbClr val="808080"/>
        </a:lt2>
        <a:accent1>
          <a:srgbClr val="BBE0E3"/>
        </a:accent1>
        <a:accent2>
          <a:srgbClr val="428A45"/>
        </a:accent2>
        <a:accent3>
          <a:srgbClr val="FFFFFF"/>
        </a:accent3>
        <a:accent4>
          <a:srgbClr val="000000"/>
        </a:accent4>
        <a:accent5>
          <a:srgbClr val="DAEDEF"/>
        </a:accent5>
        <a:accent6>
          <a:srgbClr val="3B7D3E"/>
        </a:accent6>
        <a:hlink>
          <a:srgbClr val="F4E294"/>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103531</TotalTime>
  <Words>520</Words>
  <Application>Microsoft Office PowerPoint</Application>
  <PresentationFormat>On-screen Show (4:3)</PresentationFormat>
  <Paragraphs>57</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Custom Design</vt:lpstr>
      <vt:lpstr>Lessons Learned from World Bank Work on Assessment of Agricultural Lab Capacity Needs in Developing Countries</vt:lpstr>
      <vt:lpstr>Background</vt:lpstr>
      <vt:lpstr>Issues Arising </vt:lpstr>
      <vt:lpstr>The 2007-2009 Review Process</vt:lpstr>
      <vt:lpstr>General Findings</vt:lpstr>
      <vt:lpstr>General Findings (cont.)</vt:lpstr>
      <vt:lpstr>General Findings (cont.)</vt:lpstr>
      <vt:lpstr>General Findings (cont.)</vt:lpstr>
      <vt:lpstr>General Findings (cont.)</vt:lpstr>
      <vt:lpstr>General Findings (cont.)</vt:lpstr>
      <vt:lpstr>Recommendations</vt:lpstr>
    </vt:vector>
  </TitlesOfParts>
  <Company>Department For International Development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Agriculture, Pro-poor Growth and Rural Development</dc:title>
  <dc:creator>d-bezemer</dc:creator>
  <cp:lastModifiedBy>Megan Crowe</cp:lastModifiedBy>
  <cp:revision>2569</cp:revision>
  <cp:lastPrinted>2007-10-13T18:19:54Z</cp:lastPrinted>
  <dcterms:created xsi:type="dcterms:W3CDTF">2004-07-13T05:42:42Z</dcterms:created>
  <dcterms:modified xsi:type="dcterms:W3CDTF">2011-01-27T21:11:38Z</dcterms:modified>
</cp:coreProperties>
</file>